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Default Extension="vml" ContentType="application/vnd.openxmlformats-officedocument.vmlDrawing"/>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92" r:id="rId2"/>
    <p:sldId id="256" r:id="rId3"/>
    <p:sldId id="257" r:id="rId4"/>
    <p:sldId id="295" r:id="rId5"/>
    <p:sldId id="296" r:id="rId6"/>
    <p:sldId id="297" r:id="rId7"/>
    <p:sldId id="294" r:id="rId8"/>
    <p:sldId id="259" r:id="rId9"/>
    <p:sldId id="289" r:id="rId10"/>
    <p:sldId id="262" r:id="rId11"/>
    <p:sldId id="268" r:id="rId12"/>
    <p:sldId id="269" r:id="rId13"/>
    <p:sldId id="291" r:id="rId14"/>
    <p:sldId id="302" r:id="rId15"/>
    <p:sldId id="271" r:id="rId16"/>
    <p:sldId id="265" r:id="rId17"/>
    <p:sldId id="293" r:id="rId18"/>
    <p:sldId id="266" r:id="rId19"/>
    <p:sldId id="280" r:id="rId20"/>
    <p:sldId id="281" r:id="rId21"/>
    <p:sldId id="282" r:id="rId22"/>
    <p:sldId id="274" r:id="rId23"/>
    <p:sldId id="277" r:id="rId24"/>
    <p:sldId id="283" r:id="rId25"/>
    <p:sldId id="279" r:id="rId26"/>
    <p:sldId id="284" r:id="rId27"/>
    <p:sldId id="300" r:id="rId28"/>
    <p:sldId id="285" r:id="rId29"/>
    <p:sldId id="299" r:id="rId30"/>
    <p:sldId id="287" r:id="rId31"/>
    <p:sldId id="286" r:id="rId32"/>
    <p:sldId id="301" r:id="rId33"/>
    <p:sldId id="290" r:id="rId34"/>
    <p:sldId id="298" r:id="rId35"/>
    <p:sldId id="288" r:id="rId3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318D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32" autoAdjust="0"/>
    <p:restoredTop sz="95027" autoAdjust="0"/>
  </p:normalViewPr>
  <p:slideViewPr>
    <p:cSldViewPr>
      <p:cViewPr>
        <p:scale>
          <a:sx n="80" d="100"/>
          <a:sy n="80" d="100"/>
        </p:scale>
        <p:origin x="-246" y="354"/>
      </p:cViewPr>
      <p:guideLst>
        <p:guide orient="horz" pos="2160"/>
        <p:guide pos="2880"/>
      </p:guideLst>
    </p:cSldViewPr>
  </p:slideViewPr>
  <p:outlineViewPr>
    <p:cViewPr>
      <p:scale>
        <a:sx n="33" d="100"/>
        <a:sy n="33" d="100"/>
      </p:scale>
      <p:origin x="0" y="225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60"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6.xml.rels><?xml version="1.0" encoding="UTF-8" standalone="yes"?>
<Relationships xmlns="http://schemas.openxmlformats.org/package/2006/relationships"><Relationship Id="rId1" Type="http://schemas.openxmlformats.org/officeDocument/2006/relationships/image" Target="../media/image48.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4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54F4A9-7662-4BDE-84E7-A46906403D8D}" type="doc">
      <dgm:prSet loTypeId="urn:microsoft.com/office/officeart/2005/8/layout/gear1" loCatId="cycle" qsTypeId="urn:microsoft.com/office/officeart/2005/8/quickstyle/simple1" qsCatId="simple" csTypeId="urn:microsoft.com/office/officeart/2005/8/colors/accent1_2" csCatId="accent1" phldr="1"/>
      <dgm:spPr/>
    </dgm:pt>
    <dgm:pt modelId="{1E233C52-6657-4BCB-BBFD-634E9B686846}">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 sz="1600" dirty="0" smtClean="0"/>
            <a:t>LATINOAMÉRICA</a:t>
          </a:r>
          <a:endParaRPr lang="es-ES" sz="1600" dirty="0"/>
        </a:p>
      </dgm:t>
    </dgm:pt>
    <dgm:pt modelId="{B9B8FA00-15BB-4E2E-B09A-6F1E84F8BC24}" type="parTrans" cxnId="{53317B7F-06EB-4EAD-964E-25F9A8DB11D1}">
      <dgm:prSet/>
      <dgm:spPr/>
      <dgm:t>
        <a:bodyPr/>
        <a:lstStyle/>
        <a:p>
          <a:endParaRPr lang="es-ES"/>
        </a:p>
      </dgm:t>
    </dgm:pt>
    <dgm:pt modelId="{1400E738-1BE9-4604-8EB3-6FDD31D72534}" type="sibTrans" cxnId="{53317B7F-06EB-4EAD-964E-25F9A8DB11D1}">
      <dgm:prSet/>
      <dgm:spPr/>
      <dgm:t>
        <a:bodyPr/>
        <a:lstStyle/>
        <a:p>
          <a:endParaRPr lang="es-ES"/>
        </a:p>
      </dgm:t>
    </dgm:pt>
    <dgm:pt modelId="{57FFE48A-F1F1-40B5-A440-67AF8F4DF9F1}">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 sz="1800" b="1" dirty="0" smtClean="0">
              <a:solidFill>
                <a:srgbClr val="FF0000"/>
              </a:solidFill>
            </a:rPr>
            <a:t>MÉXICO</a:t>
          </a:r>
          <a:endParaRPr lang="es-ES" sz="1800" b="1" dirty="0">
            <a:solidFill>
              <a:srgbClr val="FF0000"/>
            </a:solidFill>
          </a:endParaRPr>
        </a:p>
      </dgm:t>
    </dgm:pt>
    <dgm:pt modelId="{C5C1BF18-529E-44BC-839F-1ABA951D2FFD}" type="parTrans" cxnId="{49E102E6-F727-47B8-922B-883598E11B8E}">
      <dgm:prSet/>
      <dgm:spPr/>
      <dgm:t>
        <a:bodyPr/>
        <a:lstStyle/>
        <a:p>
          <a:endParaRPr lang="es-ES"/>
        </a:p>
      </dgm:t>
    </dgm:pt>
    <dgm:pt modelId="{E9121D18-E63E-4F0A-8E99-1C2E0E7174ED}" type="sibTrans" cxnId="{49E102E6-F727-47B8-922B-883598E11B8E}">
      <dgm:prSet/>
      <dgm:spPr/>
      <dgm:t>
        <a:bodyPr/>
        <a:lstStyle/>
        <a:p>
          <a:endParaRPr lang="es-ES"/>
        </a:p>
      </dgm:t>
    </dgm:pt>
    <dgm:pt modelId="{F8ED7E62-E787-472B-90C1-B71743D62A5F}">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 sz="1600" dirty="0" smtClean="0"/>
            <a:t>Región de </a:t>
          </a:r>
          <a:r>
            <a:rPr lang="es-ES" sz="1200" b="1" dirty="0" smtClean="0">
              <a:solidFill>
                <a:srgbClr val="FF0000"/>
              </a:solidFill>
            </a:rPr>
            <a:t>LOS TUXTLAS</a:t>
          </a:r>
          <a:endParaRPr lang="es-ES" sz="1200" b="1" dirty="0">
            <a:solidFill>
              <a:srgbClr val="FF0000"/>
            </a:solidFill>
          </a:endParaRPr>
        </a:p>
      </dgm:t>
    </dgm:pt>
    <dgm:pt modelId="{AC1318C6-FEB9-4172-8151-FA444EFB3765}" type="parTrans" cxnId="{8FAAA63D-1822-410C-B164-A60D8C077C9F}">
      <dgm:prSet/>
      <dgm:spPr/>
      <dgm:t>
        <a:bodyPr/>
        <a:lstStyle/>
        <a:p>
          <a:endParaRPr lang="es-ES"/>
        </a:p>
      </dgm:t>
    </dgm:pt>
    <dgm:pt modelId="{56FEDC7D-DAF7-47FD-A6CC-9735E2148809}" type="sibTrans" cxnId="{8FAAA63D-1822-410C-B164-A60D8C077C9F}">
      <dgm:prSet/>
      <dgm:spPr/>
      <dgm:t>
        <a:bodyPr/>
        <a:lstStyle/>
        <a:p>
          <a:endParaRPr lang="es-ES"/>
        </a:p>
      </dgm:t>
    </dgm:pt>
    <dgm:pt modelId="{F7642EBE-8A23-47D7-96DB-C48DF2C0EF98}" type="pres">
      <dgm:prSet presAssocID="{9E54F4A9-7662-4BDE-84E7-A46906403D8D}" presName="composite" presStyleCnt="0">
        <dgm:presLayoutVars>
          <dgm:chMax val="3"/>
          <dgm:animLvl val="lvl"/>
          <dgm:resizeHandles val="exact"/>
        </dgm:presLayoutVars>
      </dgm:prSet>
      <dgm:spPr/>
    </dgm:pt>
    <dgm:pt modelId="{DEA735AA-0441-41A4-83CD-5F614E6D2FE2}" type="pres">
      <dgm:prSet presAssocID="{1E233C52-6657-4BCB-BBFD-634E9B686846}" presName="gear1" presStyleLbl="node1" presStyleIdx="0" presStyleCnt="3" custLinFactNeighborX="-4854">
        <dgm:presLayoutVars>
          <dgm:chMax val="1"/>
          <dgm:bulletEnabled val="1"/>
        </dgm:presLayoutVars>
      </dgm:prSet>
      <dgm:spPr/>
      <dgm:t>
        <a:bodyPr/>
        <a:lstStyle/>
        <a:p>
          <a:endParaRPr lang="es-MX"/>
        </a:p>
      </dgm:t>
    </dgm:pt>
    <dgm:pt modelId="{F2E8D0C8-0463-4678-90D0-F68BDDF6413C}" type="pres">
      <dgm:prSet presAssocID="{1E233C52-6657-4BCB-BBFD-634E9B686846}" presName="gear1srcNode" presStyleLbl="node1" presStyleIdx="0" presStyleCnt="3"/>
      <dgm:spPr/>
      <dgm:t>
        <a:bodyPr/>
        <a:lstStyle/>
        <a:p>
          <a:endParaRPr lang="es-MX"/>
        </a:p>
      </dgm:t>
    </dgm:pt>
    <dgm:pt modelId="{94BF97DD-0638-4F01-AF65-FCA075EAB446}" type="pres">
      <dgm:prSet presAssocID="{1E233C52-6657-4BCB-BBFD-634E9B686846}" presName="gear1dstNode" presStyleLbl="node1" presStyleIdx="0" presStyleCnt="3"/>
      <dgm:spPr/>
      <dgm:t>
        <a:bodyPr/>
        <a:lstStyle/>
        <a:p>
          <a:endParaRPr lang="es-MX"/>
        </a:p>
      </dgm:t>
    </dgm:pt>
    <dgm:pt modelId="{FA10B036-8A53-4687-A9E8-C5D9599E3F7A}" type="pres">
      <dgm:prSet presAssocID="{57FFE48A-F1F1-40B5-A440-67AF8F4DF9F1}" presName="gear2" presStyleLbl="node1" presStyleIdx="1" presStyleCnt="3">
        <dgm:presLayoutVars>
          <dgm:chMax val="1"/>
          <dgm:bulletEnabled val="1"/>
        </dgm:presLayoutVars>
      </dgm:prSet>
      <dgm:spPr/>
      <dgm:t>
        <a:bodyPr/>
        <a:lstStyle/>
        <a:p>
          <a:endParaRPr lang="es-MX"/>
        </a:p>
      </dgm:t>
    </dgm:pt>
    <dgm:pt modelId="{50871A2F-24B4-4821-828C-0C0D01B18EE0}" type="pres">
      <dgm:prSet presAssocID="{57FFE48A-F1F1-40B5-A440-67AF8F4DF9F1}" presName="gear2srcNode" presStyleLbl="node1" presStyleIdx="1" presStyleCnt="3"/>
      <dgm:spPr/>
      <dgm:t>
        <a:bodyPr/>
        <a:lstStyle/>
        <a:p>
          <a:endParaRPr lang="es-MX"/>
        </a:p>
      </dgm:t>
    </dgm:pt>
    <dgm:pt modelId="{5472754E-BF39-406F-8E19-276C8A6FE9A1}" type="pres">
      <dgm:prSet presAssocID="{57FFE48A-F1F1-40B5-A440-67AF8F4DF9F1}" presName="gear2dstNode" presStyleLbl="node1" presStyleIdx="1" presStyleCnt="3"/>
      <dgm:spPr/>
      <dgm:t>
        <a:bodyPr/>
        <a:lstStyle/>
        <a:p>
          <a:endParaRPr lang="es-MX"/>
        </a:p>
      </dgm:t>
    </dgm:pt>
    <dgm:pt modelId="{15B7B07E-9D1C-4A87-AA6B-0771F685B9A5}" type="pres">
      <dgm:prSet presAssocID="{F8ED7E62-E787-472B-90C1-B71743D62A5F}" presName="gear3" presStyleLbl="node1" presStyleIdx="2" presStyleCnt="3" custAng="900000" custLinFactNeighborX="8593" custLinFactNeighborY="5693"/>
      <dgm:spPr/>
      <dgm:t>
        <a:bodyPr/>
        <a:lstStyle/>
        <a:p>
          <a:endParaRPr lang="es-MX"/>
        </a:p>
      </dgm:t>
    </dgm:pt>
    <dgm:pt modelId="{56BAF87E-9B37-4A7F-958B-9271A6001C70}" type="pres">
      <dgm:prSet presAssocID="{F8ED7E62-E787-472B-90C1-B71743D62A5F}" presName="gear3tx" presStyleLbl="node1" presStyleIdx="2" presStyleCnt="3">
        <dgm:presLayoutVars>
          <dgm:chMax val="1"/>
          <dgm:bulletEnabled val="1"/>
        </dgm:presLayoutVars>
      </dgm:prSet>
      <dgm:spPr/>
      <dgm:t>
        <a:bodyPr/>
        <a:lstStyle/>
        <a:p>
          <a:endParaRPr lang="es-MX"/>
        </a:p>
      </dgm:t>
    </dgm:pt>
    <dgm:pt modelId="{CF5DB679-2FF9-4F21-8D55-867BF9EEB5A0}" type="pres">
      <dgm:prSet presAssocID="{F8ED7E62-E787-472B-90C1-B71743D62A5F}" presName="gear3srcNode" presStyleLbl="node1" presStyleIdx="2" presStyleCnt="3"/>
      <dgm:spPr/>
      <dgm:t>
        <a:bodyPr/>
        <a:lstStyle/>
        <a:p>
          <a:endParaRPr lang="es-MX"/>
        </a:p>
      </dgm:t>
    </dgm:pt>
    <dgm:pt modelId="{8D98B44F-D2FF-4701-BBDC-F2E94EDBF476}" type="pres">
      <dgm:prSet presAssocID="{F8ED7E62-E787-472B-90C1-B71743D62A5F}" presName="gear3dstNode" presStyleLbl="node1" presStyleIdx="2" presStyleCnt="3"/>
      <dgm:spPr/>
      <dgm:t>
        <a:bodyPr/>
        <a:lstStyle/>
        <a:p>
          <a:endParaRPr lang="es-MX"/>
        </a:p>
      </dgm:t>
    </dgm:pt>
    <dgm:pt modelId="{837A4E65-7767-4F0B-8877-22ED4E9477C3}" type="pres">
      <dgm:prSet presAssocID="{1400E738-1BE9-4604-8EB3-6FDD31D72534}" presName="connector1" presStyleLbl="sibTrans2D1" presStyleIdx="0" presStyleCnt="3"/>
      <dgm:spPr/>
      <dgm:t>
        <a:bodyPr/>
        <a:lstStyle/>
        <a:p>
          <a:endParaRPr lang="es-MX"/>
        </a:p>
      </dgm:t>
    </dgm:pt>
    <dgm:pt modelId="{D5451F39-219A-4EBD-B429-14FD5F400830}" type="pres">
      <dgm:prSet presAssocID="{E9121D18-E63E-4F0A-8E99-1C2E0E7174ED}" presName="connector2" presStyleLbl="sibTrans2D1" presStyleIdx="1" presStyleCnt="3"/>
      <dgm:spPr/>
      <dgm:t>
        <a:bodyPr/>
        <a:lstStyle/>
        <a:p>
          <a:endParaRPr lang="es-MX"/>
        </a:p>
      </dgm:t>
    </dgm:pt>
    <dgm:pt modelId="{CAAF4AA9-D5C0-4AA2-A92C-CD3016891978}" type="pres">
      <dgm:prSet presAssocID="{56FEDC7D-DAF7-47FD-A6CC-9735E2148809}" presName="connector3" presStyleLbl="sibTrans2D1" presStyleIdx="2" presStyleCnt="3"/>
      <dgm:spPr/>
      <dgm:t>
        <a:bodyPr/>
        <a:lstStyle/>
        <a:p>
          <a:endParaRPr lang="es-MX"/>
        </a:p>
      </dgm:t>
    </dgm:pt>
  </dgm:ptLst>
  <dgm:cxnLst>
    <dgm:cxn modelId="{53317B7F-06EB-4EAD-964E-25F9A8DB11D1}" srcId="{9E54F4A9-7662-4BDE-84E7-A46906403D8D}" destId="{1E233C52-6657-4BCB-BBFD-634E9B686846}" srcOrd="0" destOrd="0" parTransId="{B9B8FA00-15BB-4E2E-B09A-6F1E84F8BC24}" sibTransId="{1400E738-1BE9-4604-8EB3-6FDD31D72534}"/>
    <dgm:cxn modelId="{3D9C7770-06E4-4461-80A4-88C61B298341}" type="presOf" srcId="{1E233C52-6657-4BCB-BBFD-634E9B686846}" destId="{DEA735AA-0441-41A4-83CD-5F614E6D2FE2}" srcOrd="0" destOrd="0" presId="urn:microsoft.com/office/officeart/2005/8/layout/gear1"/>
    <dgm:cxn modelId="{3D09861A-932E-4EF6-BA08-BBE290D50C4B}" type="presOf" srcId="{F8ED7E62-E787-472B-90C1-B71743D62A5F}" destId="{8D98B44F-D2FF-4701-BBDC-F2E94EDBF476}" srcOrd="3" destOrd="0" presId="urn:microsoft.com/office/officeart/2005/8/layout/gear1"/>
    <dgm:cxn modelId="{8CE1B65F-3B9E-4172-865A-4B22A86DB611}" type="presOf" srcId="{F8ED7E62-E787-472B-90C1-B71743D62A5F}" destId="{15B7B07E-9D1C-4A87-AA6B-0771F685B9A5}" srcOrd="0" destOrd="0" presId="urn:microsoft.com/office/officeart/2005/8/layout/gear1"/>
    <dgm:cxn modelId="{0A5B2B4A-A053-4ECA-8501-43C96D6B8B11}" type="presOf" srcId="{1E233C52-6657-4BCB-BBFD-634E9B686846}" destId="{F2E8D0C8-0463-4678-90D0-F68BDDF6413C}" srcOrd="1" destOrd="0" presId="urn:microsoft.com/office/officeart/2005/8/layout/gear1"/>
    <dgm:cxn modelId="{831C69D5-1C0A-4C32-B717-F83CED36ACA1}" type="presOf" srcId="{57FFE48A-F1F1-40B5-A440-67AF8F4DF9F1}" destId="{FA10B036-8A53-4687-A9E8-C5D9599E3F7A}" srcOrd="0" destOrd="0" presId="urn:microsoft.com/office/officeart/2005/8/layout/gear1"/>
    <dgm:cxn modelId="{6C7D35B4-CC3B-4DFB-8AE1-AE904C0D2E19}" type="presOf" srcId="{56FEDC7D-DAF7-47FD-A6CC-9735E2148809}" destId="{CAAF4AA9-D5C0-4AA2-A92C-CD3016891978}" srcOrd="0" destOrd="0" presId="urn:microsoft.com/office/officeart/2005/8/layout/gear1"/>
    <dgm:cxn modelId="{49E102E6-F727-47B8-922B-883598E11B8E}" srcId="{9E54F4A9-7662-4BDE-84E7-A46906403D8D}" destId="{57FFE48A-F1F1-40B5-A440-67AF8F4DF9F1}" srcOrd="1" destOrd="0" parTransId="{C5C1BF18-529E-44BC-839F-1ABA951D2FFD}" sibTransId="{E9121D18-E63E-4F0A-8E99-1C2E0E7174ED}"/>
    <dgm:cxn modelId="{CAC1EC34-C2DE-487B-BDCC-544FDF08A4C1}" type="presOf" srcId="{F8ED7E62-E787-472B-90C1-B71743D62A5F}" destId="{CF5DB679-2FF9-4F21-8D55-867BF9EEB5A0}" srcOrd="2" destOrd="0" presId="urn:microsoft.com/office/officeart/2005/8/layout/gear1"/>
    <dgm:cxn modelId="{8FAAA63D-1822-410C-B164-A60D8C077C9F}" srcId="{9E54F4A9-7662-4BDE-84E7-A46906403D8D}" destId="{F8ED7E62-E787-472B-90C1-B71743D62A5F}" srcOrd="2" destOrd="0" parTransId="{AC1318C6-FEB9-4172-8151-FA444EFB3765}" sibTransId="{56FEDC7D-DAF7-47FD-A6CC-9735E2148809}"/>
    <dgm:cxn modelId="{3A658D2B-3F95-412E-B89C-9F61C7B1E91E}" type="presOf" srcId="{9E54F4A9-7662-4BDE-84E7-A46906403D8D}" destId="{F7642EBE-8A23-47D7-96DB-C48DF2C0EF98}" srcOrd="0" destOrd="0" presId="urn:microsoft.com/office/officeart/2005/8/layout/gear1"/>
    <dgm:cxn modelId="{4F47E237-CEC6-4186-A3D7-532143D2BA1A}" type="presOf" srcId="{F8ED7E62-E787-472B-90C1-B71743D62A5F}" destId="{56BAF87E-9B37-4A7F-958B-9271A6001C70}" srcOrd="1" destOrd="0" presId="urn:microsoft.com/office/officeart/2005/8/layout/gear1"/>
    <dgm:cxn modelId="{92F94161-8A5D-4246-BB74-8FB930DB9BE7}" type="presOf" srcId="{1E233C52-6657-4BCB-BBFD-634E9B686846}" destId="{94BF97DD-0638-4F01-AF65-FCA075EAB446}" srcOrd="2" destOrd="0" presId="urn:microsoft.com/office/officeart/2005/8/layout/gear1"/>
    <dgm:cxn modelId="{6C374D3C-076D-4F85-8029-CD2ADBE7DA03}" type="presOf" srcId="{1400E738-1BE9-4604-8EB3-6FDD31D72534}" destId="{837A4E65-7767-4F0B-8877-22ED4E9477C3}" srcOrd="0" destOrd="0" presId="urn:microsoft.com/office/officeart/2005/8/layout/gear1"/>
    <dgm:cxn modelId="{D1DBC02C-DA34-4DFD-A653-DB7BCE95BA2D}" type="presOf" srcId="{57FFE48A-F1F1-40B5-A440-67AF8F4DF9F1}" destId="{5472754E-BF39-406F-8E19-276C8A6FE9A1}" srcOrd="2" destOrd="0" presId="urn:microsoft.com/office/officeart/2005/8/layout/gear1"/>
    <dgm:cxn modelId="{E1F021E1-7548-4CB8-9000-1B01D00A03D9}" type="presOf" srcId="{E9121D18-E63E-4F0A-8E99-1C2E0E7174ED}" destId="{D5451F39-219A-4EBD-B429-14FD5F400830}" srcOrd="0" destOrd="0" presId="urn:microsoft.com/office/officeart/2005/8/layout/gear1"/>
    <dgm:cxn modelId="{9001C12C-79C3-4A6C-AD15-E21303FA81E7}" type="presOf" srcId="{57FFE48A-F1F1-40B5-A440-67AF8F4DF9F1}" destId="{50871A2F-24B4-4821-828C-0C0D01B18EE0}" srcOrd="1" destOrd="0" presId="urn:microsoft.com/office/officeart/2005/8/layout/gear1"/>
    <dgm:cxn modelId="{660A26BC-0B3B-4219-8F5D-2EE64A437541}" type="presParOf" srcId="{F7642EBE-8A23-47D7-96DB-C48DF2C0EF98}" destId="{DEA735AA-0441-41A4-83CD-5F614E6D2FE2}" srcOrd="0" destOrd="0" presId="urn:microsoft.com/office/officeart/2005/8/layout/gear1"/>
    <dgm:cxn modelId="{21387FA8-860D-4862-A42B-1BA68A2D8AAD}" type="presParOf" srcId="{F7642EBE-8A23-47D7-96DB-C48DF2C0EF98}" destId="{F2E8D0C8-0463-4678-90D0-F68BDDF6413C}" srcOrd="1" destOrd="0" presId="urn:microsoft.com/office/officeart/2005/8/layout/gear1"/>
    <dgm:cxn modelId="{1020400A-4297-40F9-8B36-A71B3F21D9C7}" type="presParOf" srcId="{F7642EBE-8A23-47D7-96DB-C48DF2C0EF98}" destId="{94BF97DD-0638-4F01-AF65-FCA075EAB446}" srcOrd="2" destOrd="0" presId="urn:microsoft.com/office/officeart/2005/8/layout/gear1"/>
    <dgm:cxn modelId="{B7D63A32-FD3C-4382-9850-087673CA504D}" type="presParOf" srcId="{F7642EBE-8A23-47D7-96DB-C48DF2C0EF98}" destId="{FA10B036-8A53-4687-A9E8-C5D9599E3F7A}" srcOrd="3" destOrd="0" presId="urn:microsoft.com/office/officeart/2005/8/layout/gear1"/>
    <dgm:cxn modelId="{BBC32CC9-2CF6-42D7-95DD-909D12A39326}" type="presParOf" srcId="{F7642EBE-8A23-47D7-96DB-C48DF2C0EF98}" destId="{50871A2F-24B4-4821-828C-0C0D01B18EE0}" srcOrd="4" destOrd="0" presId="urn:microsoft.com/office/officeart/2005/8/layout/gear1"/>
    <dgm:cxn modelId="{90BFFF58-30F8-4CB7-9D66-87DCB9DE8757}" type="presParOf" srcId="{F7642EBE-8A23-47D7-96DB-C48DF2C0EF98}" destId="{5472754E-BF39-406F-8E19-276C8A6FE9A1}" srcOrd="5" destOrd="0" presId="urn:microsoft.com/office/officeart/2005/8/layout/gear1"/>
    <dgm:cxn modelId="{E51A9646-F766-4AA8-956E-DEB8271BDEBF}" type="presParOf" srcId="{F7642EBE-8A23-47D7-96DB-C48DF2C0EF98}" destId="{15B7B07E-9D1C-4A87-AA6B-0771F685B9A5}" srcOrd="6" destOrd="0" presId="urn:microsoft.com/office/officeart/2005/8/layout/gear1"/>
    <dgm:cxn modelId="{4A4F7434-7CD5-47E8-B0E9-C48FEB62B9B0}" type="presParOf" srcId="{F7642EBE-8A23-47D7-96DB-C48DF2C0EF98}" destId="{56BAF87E-9B37-4A7F-958B-9271A6001C70}" srcOrd="7" destOrd="0" presId="urn:microsoft.com/office/officeart/2005/8/layout/gear1"/>
    <dgm:cxn modelId="{B2339D59-DCFD-40AA-B7AF-ABCCEB5D6D75}" type="presParOf" srcId="{F7642EBE-8A23-47D7-96DB-C48DF2C0EF98}" destId="{CF5DB679-2FF9-4F21-8D55-867BF9EEB5A0}" srcOrd="8" destOrd="0" presId="urn:microsoft.com/office/officeart/2005/8/layout/gear1"/>
    <dgm:cxn modelId="{938116CA-3F27-40FD-84FA-979D93CAC94C}" type="presParOf" srcId="{F7642EBE-8A23-47D7-96DB-C48DF2C0EF98}" destId="{8D98B44F-D2FF-4701-BBDC-F2E94EDBF476}" srcOrd="9" destOrd="0" presId="urn:microsoft.com/office/officeart/2005/8/layout/gear1"/>
    <dgm:cxn modelId="{029A1DCF-238F-447F-8C1F-AF2BFCB15B7D}" type="presParOf" srcId="{F7642EBE-8A23-47D7-96DB-C48DF2C0EF98}" destId="{837A4E65-7767-4F0B-8877-22ED4E9477C3}" srcOrd="10" destOrd="0" presId="urn:microsoft.com/office/officeart/2005/8/layout/gear1"/>
    <dgm:cxn modelId="{181C8D07-4FA0-4EE7-ACE0-0F47BF0A35F9}" type="presParOf" srcId="{F7642EBE-8A23-47D7-96DB-C48DF2C0EF98}" destId="{D5451F39-219A-4EBD-B429-14FD5F400830}" srcOrd="11" destOrd="0" presId="urn:microsoft.com/office/officeart/2005/8/layout/gear1"/>
    <dgm:cxn modelId="{D64FDD52-120D-4C4A-88D6-9EA71A65F3F9}" type="presParOf" srcId="{F7642EBE-8A23-47D7-96DB-C48DF2C0EF98}" destId="{CAAF4AA9-D5C0-4AA2-A92C-CD3016891978}"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12BFF6-EA73-3B42-9EA4-CE3550B445FA}"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s-ES_tradnl"/>
        </a:p>
      </dgm:t>
    </dgm:pt>
    <dgm:pt modelId="{77738040-B7AB-7445-9697-6EBB681DCF1E}">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400" dirty="0" smtClean="0"/>
            <a:t>REDESGEA</a:t>
          </a:r>
          <a:endParaRPr lang="es-ES_tradnl" sz="2400" dirty="0"/>
        </a:p>
      </dgm:t>
    </dgm:pt>
    <dgm:pt modelId="{D5006DE9-F20F-6C42-9DB6-47863C09D920}" type="parTrans" cxnId="{26AC3DDF-2887-D849-B605-C1B1F01B9771}">
      <dgm:prSet/>
      <dgm:spPr/>
      <dgm:t>
        <a:bodyPr/>
        <a:lstStyle/>
        <a:p>
          <a:endParaRPr lang="es-ES_tradnl"/>
        </a:p>
      </dgm:t>
    </dgm:pt>
    <dgm:pt modelId="{ED11CDF0-43AC-3549-A5DC-5160B7D41947}" type="sibTrans" cxnId="{26AC3DDF-2887-D849-B605-C1B1F01B9771}">
      <dgm:prSet/>
      <dgm:spPr/>
      <dgm:t>
        <a:bodyPr/>
        <a:lstStyle/>
        <a:p>
          <a:endParaRPr lang="es-ES_tradnl" dirty="0"/>
        </a:p>
      </dgm:t>
    </dgm:pt>
    <dgm:pt modelId="{BC79126D-A24E-DF47-A7F4-E1C8A7EA92D8}">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GRANJA ESCUELA CON RESIDENCIA 6 FAMILIAS</a:t>
          </a:r>
          <a:endParaRPr lang="es-ES_tradnl" sz="2000" dirty="0"/>
        </a:p>
      </dgm:t>
    </dgm:pt>
    <dgm:pt modelId="{BB66A502-0465-F44D-9AC0-B5087A0518B8}" type="parTrans" cxnId="{9B1EAE88-B2BC-664D-9D4E-4388B6C1C44B}">
      <dgm:prSet/>
      <dgm:spPr/>
      <dgm:t>
        <a:bodyPr/>
        <a:lstStyle/>
        <a:p>
          <a:endParaRPr lang="es-ES_tradnl"/>
        </a:p>
      </dgm:t>
    </dgm:pt>
    <dgm:pt modelId="{F1BBDC76-5B93-3E46-9DA8-DF1917DB2D20}" type="sibTrans" cxnId="{9B1EAE88-B2BC-664D-9D4E-4388B6C1C44B}">
      <dgm:prSet/>
      <dgm:spPr/>
      <dgm:t>
        <a:bodyPr/>
        <a:lstStyle/>
        <a:p>
          <a:endParaRPr lang="es-ES_tradnl"/>
        </a:p>
      </dgm:t>
    </dgm:pt>
    <dgm:pt modelId="{C80B56F4-1D5A-4F46-80D1-88DBDA700BA1}">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TALLERES PRÁCTICOS COOPERATIVISTAS</a:t>
          </a:r>
          <a:endParaRPr lang="es-ES_tradnl" sz="2000" dirty="0"/>
        </a:p>
      </dgm:t>
    </dgm:pt>
    <dgm:pt modelId="{DB8E9B6A-D580-BA47-9F79-723FAC8F5CF8}" type="parTrans" cxnId="{4F0C9052-BAF6-764F-97CE-08EE157582A3}">
      <dgm:prSet/>
      <dgm:spPr/>
      <dgm:t>
        <a:bodyPr/>
        <a:lstStyle/>
        <a:p>
          <a:endParaRPr lang="es-ES_tradnl"/>
        </a:p>
      </dgm:t>
    </dgm:pt>
    <dgm:pt modelId="{B4F6F45F-2E80-8843-87AD-C015955CA42F}" type="sibTrans" cxnId="{4F0C9052-BAF6-764F-97CE-08EE157582A3}">
      <dgm:prSet/>
      <dgm:spPr/>
      <dgm:t>
        <a:bodyPr/>
        <a:lstStyle/>
        <a:p>
          <a:endParaRPr lang="es-ES_tradnl"/>
        </a:p>
      </dgm:t>
    </dgm:pt>
    <dgm:pt modelId="{1D09187A-A6C9-9748-B79C-36BB30F9B9D2}">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APOYO  RECURSOS EMPRESA FAMILIAR</a:t>
          </a:r>
          <a:endParaRPr lang="es-ES_tradnl" sz="2000" dirty="0"/>
        </a:p>
      </dgm:t>
    </dgm:pt>
    <dgm:pt modelId="{F1CDAAB5-FE50-0C48-AD55-4E51584D8355}" type="parTrans" cxnId="{D3FB8627-6B90-E34A-A527-C677A91734F8}">
      <dgm:prSet/>
      <dgm:spPr/>
      <dgm:t>
        <a:bodyPr/>
        <a:lstStyle/>
        <a:p>
          <a:endParaRPr lang="es-ES_tradnl"/>
        </a:p>
      </dgm:t>
    </dgm:pt>
    <dgm:pt modelId="{1E5540B7-E0EC-414A-923D-3AFDD5098D5B}" type="sibTrans" cxnId="{D3FB8627-6B90-E34A-A527-C677A91734F8}">
      <dgm:prSet/>
      <dgm:spPr/>
      <dgm:t>
        <a:bodyPr/>
        <a:lstStyle/>
        <a:p>
          <a:endParaRPr lang="es-ES_tradnl"/>
        </a:p>
      </dgm:t>
    </dgm:pt>
    <dgm:pt modelId="{51E5F466-F448-AF4E-A142-7A75FE11FE21}">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MEJORA  del MERCADO LOCAL</a:t>
          </a:r>
          <a:endParaRPr lang="es-ES_tradnl" sz="2000" dirty="0"/>
        </a:p>
      </dgm:t>
    </dgm:pt>
    <dgm:pt modelId="{453E52E7-8A79-AA44-894B-7739E594A722}" type="parTrans" cxnId="{FF5CB5B4-EABD-6A43-8AFC-BDCE9DFDBA64}">
      <dgm:prSet/>
      <dgm:spPr/>
      <dgm:t>
        <a:bodyPr/>
        <a:lstStyle/>
        <a:p>
          <a:endParaRPr lang="es-ES_tradnl"/>
        </a:p>
      </dgm:t>
    </dgm:pt>
    <dgm:pt modelId="{10AE8E85-C98B-EE41-9AA2-A1D28BF61072}" type="sibTrans" cxnId="{FF5CB5B4-EABD-6A43-8AFC-BDCE9DFDBA64}">
      <dgm:prSet/>
      <dgm:spPr/>
      <dgm:t>
        <a:bodyPr/>
        <a:lstStyle/>
        <a:p>
          <a:endParaRPr lang="es-ES_tradnl"/>
        </a:p>
      </dgm:t>
    </dgm:pt>
    <dgm:pt modelId="{BAA92524-F141-FC42-82E8-47CB51AA9398}" type="pres">
      <dgm:prSet presAssocID="{CA12BFF6-EA73-3B42-9EA4-CE3550B445FA}" presName="Name0" presStyleCnt="0">
        <dgm:presLayoutVars>
          <dgm:dir/>
          <dgm:resizeHandles val="exact"/>
        </dgm:presLayoutVars>
      </dgm:prSet>
      <dgm:spPr/>
      <dgm:t>
        <a:bodyPr/>
        <a:lstStyle/>
        <a:p>
          <a:endParaRPr lang="es-ES"/>
        </a:p>
      </dgm:t>
    </dgm:pt>
    <dgm:pt modelId="{AD23A0F1-B748-1741-A5AE-CCA30740E5CB}" type="pres">
      <dgm:prSet presAssocID="{CA12BFF6-EA73-3B42-9EA4-CE3550B445FA}" presName="cycle" presStyleCnt="0"/>
      <dgm:spPr/>
    </dgm:pt>
    <dgm:pt modelId="{8AE8DCE3-C93A-F647-8222-7A47ED182BF3}" type="pres">
      <dgm:prSet presAssocID="{77738040-B7AB-7445-9697-6EBB681DCF1E}" presName="nodeFirstNode" presStyleLbl="node1" presStyleIdx="0" presStyleCnt="5" custScaleX="116033" custRadScaleRad="100049" custRadScaleInc="-3007">
        <dgm:presLayoutVars>
          <dgm:bulletEnabled val="1"/>
        </dgm:presLayoutVars>
      </dgm:prSet>
      <dgm:spPr/>
      <dgm:t>
        <a:bodyPr/>
        <a:lstStyle/>
        <a:p>
          <a:endParaRPr lang="es-ES"/>
        </a:p>
      </dgm:t>
    </dgm:pt>
    <dgm:pt modelId="{1540EAAF-5766-2A4E-B194-940016CD6DE1}" type="pres">
      <dgm:prSet presAssocID="{ED11CDF0-43AC-3549-A5DC-5160B7D41947}" presName="sibTransFirstNode" presStyleLbl="bgShp" presStyleIdx="0" presStyleCnt="1"/>
      <dgm:spPr/>
      <dgm:t>
        <a:bodyPr/>
        <a:lstStyle/>
        <a:p>
          <a:endParaRPr lang="es-ES"/>
        </a:p>
      </dgm:t>
    </dgm:pt>
    <dgm:pt modelId="{CD55085E-A759-484C-94E3-D2E5FD117EE4}" type="pres">
      <dgm:prSet presAssocID="{BC79126D-A24E-DF47-A7F4-E1C8A7EA92D8}" presName="nodeFollowingNodes" presStyleLbl="node1" presStyleIdx="1" presStyleCnt="5" custScaleX="148926" custScaleY="111872" custRadScaleRad="106160" custRadScaleInc="9539">
        <dgm:presLayoutVars>
          <dgm:bulletEnabled val="1"/>
        </dgm:presLayoutVars>
      </dgm:prSet>
      <dgm:spPr/>
      <dgm:t>
        <a:bodyPr/>
        <a:lstStyle/>
        <a:p>
          <a:endParaRPr lang="es-ES"/>
        </a:p>
      </dgm:t>
    </dgm:pt>
    <dgm:pt modelId="{5EF14B1F-D594-C24C-A900-98DD243260CE}" type="pres">
      <dgm:prSet presAssocID="{C80B56F4-1D5A-4F46-80D1-88DBDA700BA1}" presName="nodeFollowingNodes" presStyleLbl="node1" presStyleIdx="2" presStyleCnt="5" custScaleX="151252" custScaleY="111865" custRadScaleRad="124286" custRadScaleInc="-32568">
        <dgm:presLayoutVars>
          <dgm:bulletEnabled val="1"/>
        </dgm:presLayoutVars>
      </dgm:prSet>
      <dgm:spPr/>
      <dgm:t>
        <a:bodyPr/>
        <a:lstStyle/>
        <a:p>
          <a:endParaRPr lang="es-ES"/>
        </a:p>
      </dgm:t>
    </dgm:pt>
    <dgm:pt modelId="{1DAF4F9D-B571-BA40-862B-6813549D9402}" type="pres">
      <dgm:prSet presAssocID="{1D09187A-A6C9-9748-B79C-36BB30F9B9D2}" presName="nodeFollowingNodes" presStyleLbl="node1" presStyleIdx="3" presStyleCnt="5" custScaleX="131334" custScaleY="105769" custRadScaleRad="124759" custRadScaleInc="30636">
        <dgm:presLayoutVars>
          <dgm:bulletEnabled val="1"/>
        </dgm:presLayoutVars>
      </dgm:prSet>
      <dgm:spPr/>
      <dgm:t>
        <a:bodyPr/>
        <a:lstStyle/>
        <a:p>
          <a:endParaRPr lang="es-ES"/>
        </a:p>
      </dgm:t>
    </dgm:pt>
    <dgm:pt modelId="{7C9CD8B8-3863-2749-9C03-0F7ED6EBAAF3}" type="pres">
      <dgm:prSet presAssocID="{51E5F466-F448-AF4E-A142-7A75FE11FE21}" presName="nodeFollowingNodes" presStyleLbl="node1" presStyleIdx="4" presStyleCnt="5" custScaleX="130299" custScaleY="114378" custRadScaleRad="103266" custRadScaleInc="-9597">
        <dgm:presLayoutVars>
          <dgm:bulletEnabled val="1"/>
        </dgm:presLayoutVars>
      </dgm:prSet>
      <dgm:spPr/>
      <dgm:t>
        <a:bodyPr/>
        <a:lstStyle/>
        <a:p>
          <a:endParaRPr lang="es-ES"/>
        </a:p>
      </dgm:t>
    </dgm:pt>
  </dgm:ptLst>
  <dgm:cxnLst>
    <dgm:cxn modelId="{D3FB8627-6B90-E34A-A527-C677A91734F8}" srcId="{CA12BFF6-EA73-3B42-9EA4-CE3550B445FA}" destId="{1D09187A-A6C9-9748-B79C-36BB30F9B9D2}" srcOrd="3" destOrd="0" parTransId="{F1CDAAB5-FE50-0C48-AD55-4E51584D8355}" sibTransId="{1E5540B7-E0EC-414A-923D-3AFDD5098D5B}"/>
    <dgm:cxn modelId="{69902F20-F7D2-4C7A-8B4F-D261FF63C99E}" type="presOf" srcId="{BC79126D-A24E-DF47-A7F4-E1C8A7EA92D8}" destId="{CD55085E-A759-484C-94E3-D2E5FD117EE4}" srcOrd="0" destOrd="0" presId="urn:microsoft.com/office/officeart/2005/8/layout/cycle3"/>
    <dgm:cxn modelId="{34DDB8C7-F4B0-4020-A673-D18AA841962D}" type="presOf" srcId="{ED11CDF0-43AC-3549-A5DC-5160B7D41947}" destId="{1540EAAF-5766-2A4E-B194-940016CD6DE1}" srcOrd="0" destOrd="0" presId="urn:microsoft.com/office/officeart/2005/8/layout/cycle3"/>
    <dgm:cxn modelId="{141CADA6-5EDA-47E0-847D-503D2D2FDE54}" type="presOf" srcId="{51E5F466-F448-AF4E-A142-7A75FE11FE21}" destId="{7C9CD8B8-3863-2749-9C03-0F7ED6EBAAF3}" srcOrd="0" destOrd="0" presId="urn:microsoft.com/office/officeart/2005/8/layout/cycle3"/>
    <dgm:cxn modelId="{9B1EAE88-B2BC-664D-9D4E-4388B6C1C44B}" srcId="{CA12BFF6-EA73-3B42-9EA4-CE3550B445FA}" destId="{BC79126D-A24E-DF47-A7F4-E1C8A7EA92D8}" srcOrd="1" destOrd="0" parTransId="{BB66A502-0465-F44D-9AC0-B5087A0518B8}" sibTransId="{F1BBDC76-5B93-3E46-9DA8-DF1917DB2D20}"/>
    <dgm:cxn modelId="{A1A35426-B39E-4192-B47E-36DB095767EB}" type="presOf" srcId="{77738040-B7AB-7445-9697-6EBB681DCF1E}" destId="{8AE8DCE3-C93A-F647-8222-7A47ED182BF3}" srcOrd="0" destOrd="0" presId="urn:microsoft.com/office/officeart/2005/8/layout/cycle3"/>
    <dgm:cxn modelId="{60783D12-06D9-442C-9F2A-0B3064924523}" type="presOf" srcId="{1D09187A-A6C9-9748-B79C-36BB30F9B9D2}" destId="{1DAF4F9D-B571-BA40-862B-6813549D9402}" srcOrd="0" destOrd="0" presId="urn:microsoft.com/office/officeart/2005/8/layout/cycle3"/>
    <dgm:cxn modelId="{26AC3DDF-2887-D849-B605-C1B1F01B9771}" srcId="{CA12BFF6-EA73-3B42-9EA4-CE3550B445FA}" destId="{77738040-B7AB-7445-9697-6EBB681DCF1E}" srcOrd="0" destOrd="0" parTransId="{D5006DE9-F20F-6C42-9DB6-47863C09D920}" sibTransId="{ED11CDF0-43AC-3549-A5DC-5160B7D41947}"/>
    <dgm:cxn modelId="{4F0C9052-BAF6-764F-97CE-08EE157582A3}" srcId="{CA12BFF6-EA73-3B42-9EA4-CE3550B445FA}" destId="{C80B56F4-1D5A-4F46-80D1-88DBDA700BA1}" srcOrd="2" destOrd="0" parTransId="{DB8E9B6A-D580-BA47-9F79-723FAC8F5CF8}" sibTransId="{B4F6F45F-2E80-8843-87AD-C015955CA42F}"/>
    <dgm:cxn modelId="{FF5CB5B4-EABD-6A43-8AFC-BDCE9DFDBA64}" srcId="{CA12BFF6-EA73-3B42-9EA4-CE3550B445FA}" destId="{51E5F466-F448-AF4E-A142-7A75FE11FE21}" srcOrd="4" destOrd="0" parTransId="{453E52E7-8A79-AA44-894B-7739E594A722}" sibTransId="{10AE8E85-C98B-EE41-9AA2-A1D28BF61072}"/>
    <dgm:cxn modelId="{F28F3BBA-AD56-4C90-9319-BECB43A91499}" type="presOf" srcId="{CA12BFF6-EA73-3B42-9EA4-CE3550B445FA}" destId="{BAA92524-F141-FC42-82E8-47CB51AA9398}" srcOrd="0" destOrd="0" presId="urn:microsoft.com/office/officeart/2005/8/layout/cycle3"/>
    <dgm:cxn modelId="{183B41EB-8F94-4B0A-8327-32B6F9D5F8EF}" type="presOf" srcId="{C80B56F4-1D5A-4F46-80D1-88DBDA700BA1}" destId="{5EF14B1F-D594-C24C-A900-98DD243260CE}" srcOrd="0" destOrd="0" presId="urn:microsoft.com/office/officeart/2005/8/layout/cycle3"/>
    <dgm:cxn modelId="{D9941C6D-531A-4E5F-84B0-67E451B9610C}" type="presParOf" srcId="{BAA92524-F141-FC42-82E8-47CB51AA9398}" destId="{AD23A0F1-B748-1741-A5AE-CCA30740E5CB}" srcOrd="0" destOrd="0" presId="urn:microsoft.com/office/officeart/2005/8/layout/cycle3"/>
    <dgm:cxn modelId="{59E4FFC0-D7F3-4885-A2DD-06DB666BDE9E}" type="presParOf" srcId="{AD23A0F1-B748-1741-A5AE-CCA30740E5CB}" destId="{8AE8DCE3-C93A-F647-8222-7A47ED182BF3}" srcOrd="0" destOrd="0" presId="urn:microsoft.com/office/officeart/2005/8/layout/cycle3"/>
    <dgm:cxn modelId="{B82921F5-8EFE-47D1-84C5-FC996FA155B0}" type="presParOf" srcId="{AD23A0F1-B748-1741-A5AE-CCA30740E5CB}" destId="{1540EAAF-5766-2A4E-B194-940016CD6DE1}" srcOrd="1" destOrd="0" presId="urn:microsoft.com/office/officeart/2005/8/layout/cycle3"/>
    <dgm:cxn modelId="{09BDB017-A2B5-4028-9D8D-D71E8C4C818E}" type="presParOf" srcId="{AD23A0F1-B748-1741-A5AE-CCA30740E5CB}" destId="{CD55085E-A759-484C-94E3-D2E5FD117EE4}" srcOrd="2" destOrd="0" presId="urn:microsoft.com/office/officeart/2005/8/layout/cycle3"/>
    <dgm:cxn modelId="{7C0581E9-339F-4884-93CC-714C75D8315C}" type="presParOf" srcId="{AD23A0F1-B748-1741-A5AE-CCA30740E5CB}" destId="{5EF14B1F-D594-C24C-A900-98DD243260CE}" srcOrd="3" destOrd="0" presId="urn:microsoft.com/office/officeart/2005/8/layout/cycle3"/>
    <dgm:cxn modelId="{76467532-540B-440F-AF33-2E7B9C47BBCE}" type="presParOf" srcId="{AD23A0F1-B748-1741-A5AE-CCA30740E5CB}" destId="{1DAF4F9D-B571-BA40-862B-6813549D9402}" srcOrd="4" destOrd="0" presId="urn:microsoft.com/office/officeart/2005/8/layout/cycle3"/>
    <dgm:cxn modelId="{253500A8-E511-472A-A4B9-D1554CFBB64D}" type="presParOf" srcId="{AD23A0F1-B748-1741-A5AE-CCA30740E5CB}" destId="{7C9CD8B8-3863-2749-9C03-0F7ED6EBAAF3}" srcOrd="5"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12BFF6-EA73-3B42-9EA4-CE3550B445FA}"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s-ES_tradnl"/>
        </a:p>
      </dgm:t>
    </dgm:pt>
    <dgm:pt modelId="{77738040-B7AB-7445-9697-6EBB681DCF1E}">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400" dirty="0" smtClean="0"/>
            <a:t>CENTRO RESIDENCIAL</a:t>
          </a:r>
          <a:endParaRPr lang="es-ES_tradnl" sz="2400" dirty="0"/>
        </a:p>
      </dgm:t>
    </dgm:pt>
    <dgm:pt modelId="{D5006DE9-F20F-6C42-9DB6-47863C09D920}" type="parTrans" cxnId="{26AC3DDF-2887-D849-B605-C1B1F01B9771}">
      <dgm:prSet/>
      <dgm:spPr/>
      <dgm:t>
        <a:bodyPr/>
        <a:lstStyle/>
        <a:p>
          <a:endParaRPr lang="es-ES_tradnl"/>
        </a:p>
      </dgm:t>
    </dgm:pt>
    <dgm:pt modelId="{ED11CDF0-43AC-3549-A5DC-5160B7D41947}" type="sibTrans" cxnId="{26AC3DDF-2887-D849-B605-C1B1F01B9771}">
      <dgm:prSet/>
      <dgm:spPr/>
      <dgm:t>
        <a:bodyPr/>
        <a:lstStyle/>
        <a:p>
          <a:endParaRPr lang="es-ES_tradnl" dirty="0"/>
        </a:p>
      </dgm:t>
    </dgm:pt>
    <dgm:pt modelId="{BC79126D-A24E-DF47-A7F4-E1C8A7EA92D8}">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CENTRO de CAPACITACIÓN SUSTENTABLE</a:t>
          </a:r>
          <a:endParaRPr lang="es-ES_tradnl" sz="2000" dirty="0"/>
        </a:p>
      </dgm:t>
    </dgm:pt>
    <dgm:pt modelId="{BB66A502-0465-F44D-9AC0-B5087A0518B8}" type="parTrans" cxnId="{9B1EAE88-B2BC-664D-9D4E-4388B6C1C44B}">
      <dgm:prSet/>
      <dgm:spPr/>
      <dgm:t>
        <a:bodyPr/>
        <a:lstStyle/>
        <a:p>
          <a:endParaRPr lang="es-ES_tradnl"/>
        </a:p>
      </dgm:t>
    </dgm:pt>
    <dgm:pt modelId="{F1BBDC76-5B93-3E46-9DA8-DF1917DB2D20}" type="sibTrans" cxnId="{9B1EAE88-B2BC-664D-9D4E-4388B6C1C44B}">
      <dgm:prSet/>
      <dgm:spPr/>
      <dgm:t>
        <a:bodyPr/>
        <a:lstStyle/>
        <a:p>
          <a:endParaRPr lang="es-ES_tradnl"/>
        </a:p>
      </dgm:t>
    </dgm:pt>
    <dgm:pt modelId="{C80B56F4-1D5A-4F46-80D1-88DBDA700BA1}">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TRANSFERENCIA DE ECO-GENIALIDADES</a:t>
          </a:r>
          <a:endParaRPr lang="es-ES_tradnl" sz="2000" dirty="0"/>
        </a:p>
      </dgm:t>
    </dgm:pt>
    <dgm:pt modelId="{DB8E9B6A-D580-BA47-9F79-723FAC8F5CF8}" type="parTrans" cxnId="{4F0C9052-BAF6-764F-97CE-08EE157582A3}">
      <dgm:prSet/>
      <dgm:spPr/>
      <dgm:t>
        <a:bodyPr/>
        <a:lstStyle/>
        <a:p>
          <a:endParaRPr lang="es-ES_tradnl"/>
        </a:p>
      </dgm:t>
    </dgm:pt>
    <dgm:pt modelId="{B4F6F45F-2E80-8843-87AD-C015955CA42F}" type="sibTrans" cxnId="{4F0C9052-BAF6-764F-97CE-08EE157582A3}">
      <dgm:prSet/>
      <dgm:spPr/>
      <dgm:t>
        <a:bodyPr/>
        <a:lstStyle/>
        <a:p>
          <a:endParaRPr lang="es-ES_tradnl"/>
        </a:p>
      </dgm:t>
    </dgm:pt>
    <dgm:pt modelId="{1D09187A-A6C9-9748-B79C-36BB30F9B9D2}">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GENERACIÓN DE RECURSOS, EMPLEO Y RIQUEZA</a:t>
          </a:r>
          <a:endParaRPr lang="es-ES_tradnl" sz="2000" dirty="0"/>
        </a:p>
      </dgm:t>
    </dgm:pt>
    <dgm:pt modelId="{F1CDAAB5-FE50-0C48-AD55-4E51584D8355}" type="parTrans" cxnId="{D3FB8627-6B90-E34A-A527-C677A91734F8}">
      <dgm:prSet/>
      <dgm:spPr/>
      <dgm:t>
        <a:bodyPr/>
        <a:lstStyle/>
        <a:p>
          <a:endParaRPr lang="es-ES_tradnl"/>
        </a:p>
      </dgm:t>
    </dgm:pt>
    <dgm:pt modelId="{1E5540B7-E0EC-414A-923D-3AFDD5098D5B}" type="sibTrans" cxnId="{D3FB8627-6B90-E34A-A527-C677A91734F8}">
      <dgm:prSet/>
      <dgm:spPr/>
      <dgm:t>
        <a:bodyPr/>
        <a:lstStyle/>
        <a:p>
          <a:endParaRPr lang="es-ES_tradnl"/>
        </a:p>
      </dgm:t>
    </dgm:pt>
    <dgm:pt modelId="{51E5F466-F448-AF4E-A142-7A75FE11FE21}">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RED de COOPERATIVAS AUTOSOSTENIBLES</a:t>
          </a:r>
          <a:endParaRPr lang="es-ES_tradnl" sz="2000" dirty="0"/>
        </a:p>
      </dgm:t>
    </dgm:pt>
    <dgm:pt modelId="{453E52E7-8A79-AA44-894B-7739E594A722}" type="parTrans" cxnId="{FF5CB5B4-EABD-6A43-8AFC-BDCE9DFDBA64}">
      <dgm:prSet/>
      <dgm:spPr/>
      <dgm:t>
        <a:bodyPr/>
        <a:lstStyle/>
        <a:p>
          <a:endParaRPr lang="es-ES_tradnl"/>
        </a:p>
      </dgm:t>
    </dgm:pt>
    <dgm:pt modelId="{10AE8E85-C98B-EE41-9AA2-A1D28BF61072}" type="sibTrans" cxnId="{FF5CB5B4-EABD-6A43-8AFC-BDCE9DFDBA64}">
      <dgm:prSet/>
      <dgm:spPr/>
      <dgm:t>
        <a:bodyPr/>
        <a:lstStyle/>
        <a:p>
          <a:endParaRPr lang="es-ES_tradnl"/>
        </a:p>
      </dgm:t>
    </dgm:pt>
    <dgm:pt modelId="{BAA92524-F141-FC42-82E8-47CB51AA9398}" type="pres">
      <dgm:prSet presAssocID="{CA12BFF6-EA73-3B42-9EA4-CE3550B445FA}" presName="Name0" presStyleCnt="0">
        <dgm:presLayoutVars>
          <dgm:dir/>
          <dgm:resizeHandles val="exact"/>
        </dgm:presLayoutVars>
      </dgm:prSet>
      <dgm:spPr/>
      <dgm:t>
        <a:bodyPr/>
        <a:lstStyle/>
        <a:p>
          <a:endParaRPr lang="es-ES"/>
        </a:p>
      </dgm:t>
    </dgm:pt>
    <dgm:pt modelId="{AD23A0F1-B748-1741-A5AE-CCA30740E5CB}" type="pres">
      <dgm:prSet presAssocID="{CA12BFF6-EA73-3B42-9EA4-CE3550B445FA}" presName="cycle" presStyleCnt="0"/>
      <dgm:spPr/>
    </dgm:pt>
    <dgm:pt modelId="{8AE8DCE3-C93A-F647-8222-7A47ED182BF3}" type="pres">
      <dgm:prSet presAssocID="{77738040-B7AB-7445-9697-6EBB681DCF1E}" presName="nodeFirstNode" presStyleLbl="node1" presStyleIdx="0" presStyleCnt="5" custScaleX="107701" custRadScaleRad="100000" custRadScaleInc="0">
        <dgm:presLayoutVars>
          <dgm:bulletEnabled val="1"/>
        </dgm:presLayoutVars>
      </dgm:prSet>
      <dgm:spPr/>
      <dgm:t>
        <a:bodyPr/>
        <a:lstStyle/>
        <a:p>
          <a:endParaRPr lang="es-ES"/>
        </a:p>
      </dgm:t>
    </dgm:pt>
    <dgm:pt modelId="{1540EAAF-5766-2A4E-B194-940016CD6DE1}" type="pres">
      <dgm:prSet presAssocID="{ED11CDF0-43AC-3549-A5DC-5160B7D41947}" presName="sibTransFirstNode" presStyleLbl="bgShp" presStyleIdx="0" presStyleCnt="1"/>
      <dgm:spPr/>
      <dgm:t>
        <a:bodyPr/>
        <a:lstStyle/>
        <a:p>
          <a:endParaRPr lang="es-ES"/>
        </a:p>
      </dgm:t>
    </dgm:pt>
    <dgm:pt modelId="{CD55085E-A759-484C-94E3-D2E5FD117EE4}" type="pres">
      <dgm:prSet presAssocID="{BC79126D-A24E-DF47-A7F4-E1C8A7EA92D8}" presName="nodeFollowingNodes" presStyleLbl="node1" presStyleIdx="1" presStyleCnt="5" custScaleX="114202" custScaleY="115433" custRadScaleRad="114542" custRadScaleInc="14848">
        <dgm:presLayoutVars>
          <dgm:bulletEnabled val="1"/>
        </dgm:presLayoutVars>
      </dgm:prSet>
      <dgm:spPr/>
      <dgm:t>
        <a:bodyPr/>
        <a:lstStyle/>
        <a:p>
          <a:endParaRPr lang="es-ES"/>
        </a:p>
      </dgm:t>
    </dgm:pt>
    <dgm:pt modelId="{5EF14B1F-D594-C24C-A900-98DD243260CE}" type="pres">
      <dgm:prSet presAssocID="{C80B56F4-1D5A-4F46-80D1-88DBDA700BA1}" presName="nodeFollowingNodes" presStyleLbl="node1" presStyleIdx="2" presStyleCnt="5" custScaleX="144233" custRadScaleRad="116978" custRadScaleInc="-29564">
        <dgm:presLayoutVars>
          <dgm:bulletEnabled val="1"/>
        </dgm:presLayoutVars>
      </dgm:prSet>
      <dgm:spPr/>
      <dgm:t>
        <a:bodyPr/>
        <a:lstStyle/>
        <a:p>
          <a:endParaRPr lang="es-ES"/>
        </a:p>
      </dgm:t>
    </dgm:pt>
    <dgm:pt modelId="{1DAF4F9D-B571-BA40-862B-6813549D9402}" type="pres">
      <dgm:prSet presAssocID="{1D09187A-A6C9-9748-B79C-36BB30F9B9D2}" presName="nodeFollowingNodes" presStyleLbl="node1" presStyleIdx="3" presStyleCnt="5" custScaleX="144233" custScaleY="105769" custRadScaleRad="128167" custRadScaleInc="32443">
        <dgm:presLayoutVars>
          <dgm:bulletEnabled val="1"/>
        </dgm:presLayoutVars>
      </dgm:prSet>
      <dgm:spPr/>
      <dgm:t>
        <a:bodyPr/>
        <a:lstStyle/>
        <a:p>
          <a:endParaRPr lang="es-ES"/>
        </a:p>
      </dgm:t>
    </dgm:pt>
    <dgm:pt modelId="{7C9CD8B8-3863-2749-9C03-0F7ED6EBAAF3}" type="pres">
      <dgm:prSet presAssocID="{51E5F466-F448-AF4E-A142-7A75FE11FE21}" presName="nodeFollowingNodes" presStyleLbl="node1" presStyleIdx="4" presStyleCnt="5" custScaleX="130299" custScaleY="114077" custRadScaleRad="111723" custRadScaleInc="-14779">
        <dgm:presLayoutVars>
          <dgm:bulletEnabled val="1"/>
        </dgm:presLayoutVars>
      </dgm:prSet>
      <dgm:spPr/>
      <dgm:t>
        <a:bodyPr/>
        <a:lstStyle/>
        <a:p>
          <a:endParaRPr lang="es-ES"/>
        </a:p>
      </dgm:t>
    </dgm:pt>
  </dgm:ptLst>
  <dgm:cxnLst>
    <dgm:cxn modelId="{D3FB8627-6B90-E34A-A527-C677A91734F8}" srcId="{CA12BFF6-EA73-3B42-9EA4-CE3550B445FA}" destId="{1D09187A-A6C9-9748-B79C-36BB30F9B9D2}" srcOrd="3" destOrd="0" parTransId="{F1CDAAB5-FE50-0C48-AD55-4E51584D8355}" sibTransId="{1E5540B7-E0EC-414A-923D-3AFDD5098D5B}"/>
    <dgm:cxn modelId="{5DE0724F-BA9A-42D1-900D-00F5ACB75913}" type="presOf" srcId="{51E5F466-F448-AF4E-A142-7A75FE11FE21}" destId="{7C9CD8B8-3863-2749-9C03-0F7ED6EBAAF3}" srcOrd="0" destOrd="0" presId="urn:microsoft.com/office/officeart/2005/8/layout/cycle3"/>
    <dgm:cxn modelId="{D508907A-F746-437B-96F5-891DC32BB4F0}" type="presOf" srcId="{ED11CDF0-43AC-3549-A5DC-5160B7D41947}" destId="{1540EAAF-5766-2A4E-B194-940016CD6DE1}" srcOrd="0" destOrd="0" presId="urn:microsoft.com/office/officeart/2005/8/layout/cycle3"/>
    <dgm:cxn modelId="{9B1EAE88-B2BC-664D-9D4E-4388B6C1C44B}" srcId="{CA12BFF6-EA73-3B42-9EA4-CE3550B445FA}" destId="{BC79126D-A24E-DF47-A7F4-E1C8A7EA92D8}" srcOrd="1" destOrd="0" parTransId="{BB66A502-0465-F44D-9AC0-B5087A0518B8}" sibTransId="{F1BBDC76-5B93-3E46-9DA8-DF1917DB2D20}"/>
    <dgm:cxn modelId="{03AAE2F8-80FB-4192-B960-033E84D3710B}" type="presOf" srcId="{C80B56F4-1D5A-4F46-80D1-88DBDA700BA1}" destId="{5EF14B1F-D594-C24C-A900-98DD243260CE}" srcOrd="0" destOrd="0" presId="urn:microsoft.com/office/officeart/2005/8/layout/cycle3"/>
    <dgm:cxn modelId="{26AC3DDF-2887-D849-B605-C1B1F01B9771}" srcId="{CA12BFF6-EA73-3B42-9EA4-CE3550B445FA}" destId="{77738040-B7AB-7445-9697-6EBB681DCF1E}" srcOrd="0" destOrd="0" parTransId="{D5006DE9-F20F-6C42-9DB6-47863C09D920}" sibTransId="{ED11CDF0-43AC-3549-A5DC-5160B7D41947}"/>
    <dgm:cxn modelId="{0262F80F-61CB-4D31-873E-5D9D16546503}" type="presOf" srcId="{77738040-B7AB-7445-9697-6EBB681DCF1E}" destId="{8AE8DCE3-C93A-F647-8222-7A47ED182BF3}" srcOrd="0" destOrd="0" presId="urn:microsoft.com/office/officeart/2005/8/layout/cycle3"/>
    <dgm:cxn modelId="{F523FCAE-2303-4B8D-A5AD-BF02D2DB23A6}" type="presOf" srcId="{BC79126D-A24E-DF47-A7F4-E1C8A7EA92D8}" destId="{CD55085E-A759-484C-94E3-D2E5FD117EE4}" srcOrd="0" destOrd="0" presId="urn:microsoft.com/office/officeart/2005/8/layout/cycle3"/>
    <dgm:cxn modelId="{4F0C9052-BAF6-764F-97CE-08EE157582A3}" srcId="{CA12BFF6-EA73-3B42-9EA4-CE3550B445FA}" destId="{C80B56F4-1D5A-4F46-80D1-88DBDA700BA1}" srcOrd="2" destOrd="0" parTransId="{DB8E9B6A-D580-BA47-9F79-723FAC8F5CF8}" sibTransId="{B4F6F45F-2E80-8843-87AD-C015955CA42F}"/>
    <dgm:cxn modelId="{FF5CB5B4-EABD-6A43-8AFC-BDCE9DFDBA64}" srcId="{CA12BFF6-EA73-3B42-9EA4-CE3550B445FA}" destId="{51E5F466-F448-AF4E-A142-7A75FE11FE21}" srcOrd="4" destOrd="0" parTransId="{453E52E7-8A79-AA44-894B-7739E594A722}" sibTransId="{10AE8E85-C98B-EE41-9AA2-A1D28BF61072}"/>
    <dgm:cxn modelId="{B90B451F-002B-44F1-89B8-FFB9077DC07B}" type="presOf" srcId="{1D09187A-A6C9-9748-B79C-36BB30F9B9D2}" destId="{1DAF4F9D-B571-BA40-862B-6813549D9402}" srcOrd="0" destOrd="0" presId="urn:microsoft.com/office/officeart/2005/8/layout/cycle3"/>
    <dgm:cxn modelId="{7DEC4FC4-38C4-48AA-BA65-3A5BF1DAC079}" type="presOf" srcId="{CA12BFF6-EA73-3B42-9EA4-CE3550B445FA}" destId="{BAA92524-F141-FC42-82E8-47CB51AA9398}" srcOrd="0" destOrd="0" presId="urn:microsoft.com/office/officeart/2005/8/layout/cycle3"/>
    <dgm:cxn modelId="{FF14C956-B6FC-405E-A0ED-467ECBCB3283}" type="presParOf" srcId="{BAA92524-F141-FC42-82E8-47CB51AA9398}" destId="{AD23A0F1-B748-1741-A5AE-CCA30740E5CB}" srcOrd="0" destOrd="0" presId="urn:microsoft.com/office/officeart/2005/8/layout/cycle3"/>
    <dgm:cxn modelId="{1D9C3E36-94B8-4DF3-B54C-124BD54920E5}" type="presParOf" srcId="{AD23A0F1-B748-1741-A5AE-CCA30740E5CB}" destId="{8AE8DCE3-C93A-F647-8222-7A47ED182BF3}" srcOrd="0" destOrd="0" presId="urn:microsoft.com/office/officeart/2005/8/layout/cycle3"/>
    <dgm:cxn modelId="{84740307-A2F9-4453-AEC6-0C3C62DF31BB}" type="presParOf" srcId="{AD23A0F1-B748-1741-A5AE-CCA30740E5CB}" destId="{1540EAAF-5766-2A4E-B194-940016CD6DE1}" srcOrd="1" destOrd="0" presId="urn:microsoft.com/office/officeart/2005/8/layout/cycle3"/>
    <dgm:cxn modelId="{01B96D60-E450-4009-A163-7D937D970C0F}" type="presParOf" srcId="{AD23A0F1-B748-1741-A5AE-CCA30740E5CB}" destId="{CD55085E-A759-484C-94E3-D2E5FD117EE4}" srcOrd="2" destOrd="0" presId="urn:microsoft.com/office/officeart/2005/8/layout/cycle3"/>
    <dgm:cxn modelId="{97625475-1461-4335-AC3A-DA6339B7077C}" type="presParOf" srcId="{AD23A0F1-B748-1741-A5AE-CCA30740E5CB}" destId="{5EF14B1F-D594-C24C-A900-98DD243260CE}" srcOrd="3" destOrd="0" presId="urn:microsoft.com/office/officeart/2005/8/layout/cycle3"/>
    <dgm:cxn modelId="{0EE910AD-3F7E-4B71-B06B-6ACD78F972CE}" type="presParOf" srcId="{AD23A0F1-B748-1741-A5AE-CCA30740E5CB}" destId="{1DAF4F9D-B571-BA40-862B-6813549D9402}" srcOrd="4" destOrd="0" presId="urn:microsoft.com/office/officeart/2005/8/layout/cycle3"/>
    <dgm:cxn modelId="{606CB8D2-6A1D-43B5-9A76-B409B10E15CC}" type="presParOf" srcId="{AD23A0F1-B748-1741-A5AE-CCA30740E5CB}" destId="{7C9CD8B8-3863-2749-9C03-0F7ED6EBAAF3}" srcOrd="5"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FDDEC3-0864-AD4A-A244-FFB69FDE3602}" type="doc">
      <dgm:prSet loTypeId="urn:microsoft.com/office/officeart/2005/8/layout/hierarchy4" loCatId="hierarchy" qsTypeId="urn:microsoft.com/office/officeart/2005/8/quickstyle/simple4" qsCatId="simple" csTypeId="urn:microsoft.com/office/officeart/2005/8/colors/accent1_2" csCatId="accent1" phldr="1"/>
      <dgm:spPr/>
      <dgm:t>
        <a:bodyPr/>
        <a:lstStyle/>
        <a:p>
          <a:endParaRPr lang="es-ES_tradnl"/>
        </a:p>
      </dgm:t>
    </dgm:pt>
    <dgm:pt modelId="{6A4A8220-1047-3C4F-8B1A-62F8529D8ADF}">
      <dgm:prSet phldrT="[Texto]"/>
      <dgm:spPr>
        <a:scene3d>
          <a:camera prst="orthographicFront"/>
          <a:lightRig rig="threePt" dir="t"/>
        </a:scene3d>
        <a:sp3d>
          <a:bevelT w="152400" h="50800" prst="softRound"/>
        </a:sp3d>
      </dgm:spPr>
      <dgm:t>
        <a:bodyPr/>
        <a:lstStyle/>
        <a:p>
          <a:r>
            <a:rPr lang="es-ES_tradnl" dirty="0" smtClean="0"/>
            <a:t>REDESGEA</a:t>
          </a:r>
          <a:endParaRPr lang="es-ES_tradnl" dirty="0"/>
        </a:p>
      </dgm:t>
    </dgm:pt>
    <dgm:pt modelId="{85FBBDB7-3AF5-2544-B8FA-CEFD4EB8AE48}" type="parTrans" cxnId="{A10DBF57-7FC1-6A46-8E15-0D10A4175070}">
      <dgm:prSet/>
      <dgm:spPr/>
      <dgm:t>
        <a:bodyPr/>
        <a:lstStyle/>
        <a:p>
          <a:endParaRPr lang="es-ES_tradnl"/>
        </a:p>
      </dgm:t>
    </dgm:pt>
    <dgm:pt modelId="{ED410932-4E4E-6F4F-B4A6-AF0170960ADC}" type="sibTrans" cxnId="{A10DBF57-7FC1-6A46-8E15-0D10A4175070}">
      <dgm:prSet/>
      <dgm:spPr/>
      <dgm:t>
        <a:bodyPr/>
        <a:lstStyle/>
        <a:p>
          <a:endParaRPr lang="es-ES_tradnl"/>
        </a:p>
      </dgm:t>
    </dgm:pt>
    <dgm:pt modelId="{9CB0E191-60AC-A940-B940-C3FF6CED0FBF}">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Centro Residencial de Capacitación</a:t>
          </a:r>
          <a:endParaRPr lang="es-ES_tradnl" sz="2000" dirty="0"/>
        </a:p>
      </dgm:t>
    </dgm:pt>
    <dgm:pt modelId="{9D07C610-3F7F-8C4F-B3C2-8F58F68CB4DF}" type="parTrans" cxnId="{8A5E2EAF-46FD-B349-887F-E11FB14E8A36}">
      <dgm:prSet/>
      <dgm:spPr/>
      <dgm:t>
        <a:bodyPr/>
        <a:lstStyle/>
        <a:p>
          <a:endParaRPr lang="es-ES_tradnl"/>
        </a:p>
      </dgm:t>
    </dgm:pt>
    <dgm:pt modelId="{31193541-A2BE-4F4E-84B0-08CD48729048}" type="sibTrans" cxnId="{8A5E2EAF-46FD-B349-887F-E11FB14E8A36}">
      <dgm:prSet/>
      <dgm:spPr/>
      <dgm:t>
        <a:bodyPr/>
        <a:lstStyle/>
        <a:p>
          <a:endParaRPr lang="es-ES_tradnl"/>
        </a:p>
      </dgm:t>
    </dgm:pt>
    <dgm:pt modelId="{532EA267-AF46-B441-B706-49C86EE98928}">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Desarrollo</a:t>
          </a:r>
        </a:p>
        <a:p>
          <a:r>
            <a:rPr lang="es-ES_tradnl" sz="2000" dirty="0" smtClean="0"/>
            <a:t>Social</a:t>
          </a:r>
          <a:endParaRPr lang="es-ES_tradnl" sz="2000" dirty="0"/>
        </a:p>
      </dgm:t>
    </dgm:pt>
    <dgm:pt modelId="{82E579AF-C93E-9B49-B79E-0662E7DA5F17}" type="parTrans" cxnId="{2CD3B3F3-B1E4-1A41-992E-F3806BC9C285}">
      <dgm:prSet/>
      <dgm:spPr/>
      <dgm:t>
        <a:bodyPr/>
        <a:lstStyle/>
        <a:p>
          <a:endParaRPr lang="es-ES_tradnl"/>
        </a:p>
      </dgm:t>
    </dgm:pt>
    <dgm:pt modelId="{229C59E1-29CE-5C47-9AB7-A70CFE72FE7F}" type="sibTrans" cxnId="{2CD3B3F3-B1E4-1A41-992E-F3806BC9C285}">
      <dgm:prSet/>
      <dgm:spPr/>
      <dgm:t>
        <a:bodyPr/>
        <a:lstStyle/>
        <a:p>
          <a:endParaRPr lang="es-ES_tradnl"/>
        </a:p>
      </dgm:t>
    </dgm:pt>
    <dgm:pt modelId="{BC2AFEEA-9CFA-8842-BF73-F01DE7BC3116}">
      <dgm:prSet phldrT="[Texto]" custT="1">
        <dgm:style>
          <a:lnRef idx="0">
            <a:schemeClr val="accent1"/>
          </a:lnRef>
          <a:fillRef idx="3">
            <a:schemeClr val="accent1"/>
          </a:fillRef>
          <a:effectRef idx="3">
            <a:schemeClr val="accent1"/>
          </a:effectRef>
          <a:fontRef idx="minor">
            <a:schemeClr val="lt1"/>
          </a:fontRef>
        </dgm:style>
      </dgm:prSet>
      <dgm:spPr/>
      <dgm:t>
        <a:bodyPr/>
        <a:lstStyle/>
        <a:p>
          <a:pPr>
            <a:spcAft>
              <a:spcPts val="600"/>
            </a:spcAft>
          </a:pPr>
          <a:r>
            <a:rPr lang="es-ES_tradnl" sz="2000" dirty="0" smtClean="0"/>
            <a:t>Desarrollo</a:t>
          </a:r>
        </a:p>
        <a:p>
          <a:pPr>
            <a:spcAft>
              <a:spcPts val="600"/>
            </a:spcAft>
          </a:pPr>
          <a:r>
            <a:rPr lang="es-ES_tradnl" sz="2000" dirty="0" smtClean="0"/>
            <a:t>Científico</a:t>
          </a:r>
        </a:p>
        <a:p>
          <a:pPr>
            <a:spcAft>
              <a:spcPts val="600"/>
            </a:spcAft>
          </a:pPr>
          <a:r>
            <a:rPr lang="es-ES_tradnl" sz="2000" dirty="0" smtClean="0"/>
            <a:t>Técnico</a:t>
          </a:r>
          <a:endParaRPr lang="es-ES_tradnl" sz="2000" dirty="0"/>
        </a:p>
      </dgm:t>
    </dgm:pt>
    <dgm:pt modelId="{2CD0C102-96D1-9E40-B88F-963C86FFC511}" type="parTrans" cxnId="{21FCA651-C6F3-4C41-9234-47D328043F35}">
      <dgm:prSet/>
      <dgm:spPr/>
      <dgm:t>
        <a:bodyPr/>
        <a:lstStyle/>
        <a:p>
          <a:endParaRPr lang="es-ES_tradnl"/>
        </a:p>
      </dgm:t>
    </dgm:pt>
    <dgm:pt modelId="{8FDD0FEC-0C93-294E-B9AE-7239CEDEEDD5}" type="sibTrans" cxnId="{21FCA651-C6F3-4C41-9234-47D328043F35}">
      <dgm:prSet/>
      <dgm:spPr/>
      <dgm:t>
        <a:bodyPr/>
        <a:lstStyle/>
        <a:p>
          <a:endParaRPr lang="es-ES_tradnl"/>
        </a:p>
      </dgm:t>
    </dgm:pt>
    <dgm:pt modelId="{598706E2-491D-D341-8805-568CA7E37293}">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COOPERATIVAS de Granjas-Escuela</a:t>
          </a:r>
        </a:p>
        <a:p>
          <a:r>
            <a:rPr lang="es-ES_tradnl" sz="1800" dirty="0" smtClean="0">
              <a:solidFill>
                <a:srgbClr val="FF0000"/>
              </a:solidFill>
            </a:rPr>
            <a:t>México</a:t>
          </a:r>
          <a:r>
            <a:rPr lang="es-ES_tradnl" sz="1800" dirty="0" smtClean="0"/>
            <a:t>, Latinoamérica…</a:t>
          </a:r>
          <a:endParaRPr lang="es-ES_tradnl" sz="1800" dirty="0"/>
        </a:p>
      </dgm:t>
    </dgm:pt>
    <dgm:pt modelId="{C4A567ED-2E13-B349-943E-6F1F0BA4C1E7}" type="parTrans" cxnId="{F8B4CD40-BDB4-A84D-8EF2-9A43D34E16B4}">
      <dgm:prSet/>
      <dgm:spPr/>
      <dgm:t>
        <a:bodyPr/>
        <a:lstStyle/>
        <a:p>
          <a:endParaRPr lang="es-ES_tradnl"/>
        </a:p>
      </dgm:t>
    </dgm:pt>
    <dgm:pt modelId="{9B9B6943-F059-6F4F-920F-4029135FA649}" type="sibTrans" cxnId="{F8B4CD40-BDB4-A84D-8EF2-9A43D34E16B4}">
      <dgm:prSet/>
      <dgm:spPr/>
      <dgm:t>
        <a:bodyPr/>
        <a:lstStyle/>
        <a:p>
          <a:endParaRPr lang="es-ES_tradnl"/>
        </a:p>
      </dgm:t>
    </dgm:pt>
    <dgm:pt modelId="{5D75D59B-650C-054D-AFA5-610483DC8D2E}">
      <dgm:prSet phldrT="[Texto]" custT="1">
        <dgm:style>
          <a:lnRef idx="0">
            <a:schemeClr val="accent1"/>
          </a:lnRef>
          <a:fillRef idx="3">
            <a:schemeClr val="accent1"/>
          </a:fillRef>
          <a:effectRef idx="3">
            <a:schemeClr val="accent1"/>
          </a:effectRef>
          <a:fontRef idx="minor">
            <a:schemeClr val="lt1"/>
          </a:fontRef>
        </dgm:style>
      </dgm:prSet>
      <dgm:spPr/>
      <dgm:t>
        <a:bodyPr/>
        <a:lstStyle/>
        <a:p>
          <a:r>
            <a:rPr lang="es-ES_tradnl" sz="2000" dirty="0" smtClean="0"/>
            <a:t>Protección del</a:t>
          </a:r>
        </a:p>
        <a:p>
          <a:r>
            <a:rPr lang="es-ES_tradnl" sz="2000" dirty="0" smtClean="0"/>
            <a:t>medioambiente</a:t>
          </a:r>
          <a:endParaRPr lang="es-ES_tradnl" sz="2000" dirty="0"/>
        </a:p>
      </dgm:t>
    </dgm:pt>
    <dgm:pt modelId="{858052D3-A1B0-124E-9F21-82D1E2033CB6}" type="parTrans" cxnId="{E3802AA5-54C3-CB46-BE69-B576EAFBBC30}">
      <dgm:prSet/>
      <dgm:spPr/>
      <dgm:t>
        <a:bodyPr/>
        <a:lstStyle/>
        <a:p>
          <a:endParaRPr lang="es-ES_tradnl"/>
        </a:p>
      </dgm:t>
    </dgm:pt>
    <dgm:pt modelId="{C836A9D6-033F-794F-91AA-A2288CE933E7}" type="sibTrans" cxnId="{E3802AA5-54C3-CB46-BE69-B576EAFBBC30}">
      <dgm:prSet/>
      <dgm:spPr/>
      <dgm:t>
        <a:bodyPr/>
        <a:lstStyle/>
        <a:p>
          <a:endParaRPr lang="es-ES_tradnl"/>
        </a:p>
      </dgm:t>
    </dgm:pt>
    <dgm:pt modelId="{3590F22F-3F00-3E45-BAC9-905BA285E87D}" type="pres">
      <dgm:prSet presAssocID="{20FDDEC3-0864-AD4A-A244-FFB69FDE3602}" presName="Name0" presStyleCnt="0">
        <dgm:presLayoutVars>
          <dgm:chPref val="1"/>
          <dgm:dir/>
          <dgm:animOne val="branch"/>
          <dgm:animLvl val="lvl"/>
          <dgm:resizeHandles/>
        </dgm:presLayoutVars>
      </dgm:prSet>
      <dgm:spPr/>
      <dgm:t>
        <a:bodyPr/>
        <a:lstStyle/>
        <a:p>
          <a:endParaRPr lang="es-ES_tradnl"/>
        </a:p>
      </dgm:t>
    </dgm:pt>
    <dgm:pt modelId="{31DCCB7D-C47D-6A46-BD6A-2E522BCC24D1}" type="pres">
      <dgm:prSet presAssocID="{6A4A8220-1047-3C4F-8B1A-62F8529D8ADF}" presName="vertOne" presStyleCnt="0"/>
      <dgm:spPr/>
    </dgm:pt>
    <dgm:pt modelId="{98F23D48-56B0-4C4A-9B0D-3B8D0A48BC6C}" type="pres">
      <dgm:prSet presAssocID="{6A4A8220-1047-3C4F-8B1A-62F8529D8ADF}" presName="txOne" presStyleLbl="node0" presStyleIdx="0" presStyleCnt="1">
        <dgm:presLayoutVars>
          <dgm:chPref val="3"/>
        </dgm:presLayoutVars>
      </dgm:prSet>
      <dgm:spPr/>
      <dgm:t>
        <a:bodyPr/>
        <a:lstStyle/>
        <a:p>
          <a:endParaRPr lang="es-ES_tradnl"/>
        </a:p>
      </dgm:t>
    </dgm:pt>
    <dgm:pt modelId="{5585DF03-62F6-C844-B7DC-3AE07E23D036}" type="pres">
      <dgm:prSet presAssocID="{6A4A8220-1047-3C4F-8B1A-62F8529D8ADF}" presName="parTransOne" presStyleCnt="0"/>
      <dgm:spPr/>
    </dgm:pt>
    <dgm:pt modelId="{78900E18-28DE-6D4F-BBCB-4F34249F8C30}" type="pres">
      <dgm:prSet presAssocID="{6A4A8220-1047-3C4F-8B1A-62F8529D8ADF}" presName="horzOne" presStyleCnt="0"/>
      <dgm:spPr/>
    </dgm:pt>
    <dgm:pt modelId="{A75DD113-5880-0843-9B30-9E17E3688E0E}" type="pres">
      <dgm:prSet presAssocID="{9CB0E191-60AC-A940-B940-C3FF6CED0FBF}" presName="vertTwo" presStyleCnt="0"/>
      <dgm:spPr/>
    </dgm:pt>
    <dgm:pt modelId="{C17C4A4C-9F74-1F42-877C-E9D361DF1EDF}" type="pres">
      <dgm:prSet presAssocID="{9CB0E191-60AC-A940-B940-C3FF6CED0FBF}" presName="txTwo" presStyleLbl="node2" presStyleIdx="0" presStyleCnt="2" custScaleX="64236" custLinFactNeighborX="-4644" custLinFactNeighborY="25017">
        <dgm:presLayoutVars>
          <dgm:chPref val="3"/>
        </dgm:presLayoutVars>
      </dgm:prSet>
      <dgm:spPr/>
      <dgm:t>
        <a:bodyPr/>
        <a:lstStyle/>
        <a:p>
          <a:endParaRPr lang="es-ES_tradnl"/>
        </a:p>
      </dgm:t>
    </dgm:pt>
    <dgm:pt modelId="{5BAEE40C-42C5-F246-9285-FF051054476B}" type="pres">
      <dgm:prSet presAssocID="{9CB0E191-60AC-A940-B940-C3FF6CED0FBF}" presName="parTransTwo" presStyleCnt="0"/>
      <dgm:spPr/>
    </dgm:pt>
    <dgm:pt modelId="{B263C0F1-F7A6-EE4F-9D49-BAA98B65FDCF}" type="pres">
      <dgm:prSet presAssocID="{9CB0E191-60AC-A940-B940-C3FF6CED0FBF}" presName="horzTwo" presStyleCnt="0"/>
      <dgm:spPr/>
    </dgm:pt>
    <dgm:pt modelId="{F3AAFE91-3BE3-ED4A-8F5B-AC1BA379DC08}" type="pres">
      <dgm:prSet presAssocID="{532EA267-AF46-B441-B706-49C86EE98928}" presName="vertThree" presStyleCnt="0"/>
      <dgm:spPr/>
    </dgm:pt>
    <dgm:pt modelId="{599A7A5A-9707-9849-9CEE-00187B732C83}" type="pres">
      <dgm:prSet presAssocID="{532EA267-AF46-B441-B706-49C86EE98928}" presName="txThree" presStyleLbl="node3" presStyleIdx="0" presStyleCnt="3" custLinFactNeighborX="7829">
        <dgm:presLayoutVars>
          <dgm:chPref val="3"/>
        </dgm:presLayoutVars>
      </dgm:prSet>
      <dgm:spPr/>
      <dgm:t>
        <a:bodyPr/>
        <a:lstStyle/>
        <a:p>
          <a:endParaRPr lang="es-ES_tradnl"/>
        </a:p>
      </dgm:t>
    </dgm:pt>
    <dgm:pt modelId="{D0A04D85-1CD9-854F-80F3-529D86D49DAD}" type="pres">
      <dgm:prSet presAssocID="{532EA267-AF46-B441-B706-49C86EE98928}" presName="horzThree" presStyleCnt="0"/>
      <dgm:spPr/>
    </dgm:pt>
    <dgm:pt modelId="{ED84D040-DC09-D74E-8E0F-60C6572875F2}" type="pres">
      <dgm:prSet presAssocID="{229C59E1-29CE-5C47-9AB7-A70CFE72FE7F}" presName="sibSpaceThree" presStyleCnt="0"/>
      <dgm:spPr/>
    </dgm:pt>
    <dgm:pt modelId="{DFEEABC5-28DB-CD4B-95F5-679CD24D8700}" type="pres">
      <dgm:prSet presAssocID="{BC2AFEEA-9CFA-8842-BF73-F01DE7BC3116}" presName="vertThree" presStyleCnt="0"/>
      <dgm:spPr/>
    </dgm:pt>
    <dgm:pt modelId="{5105B3E3-4740-7742-8D20-14A369B81A2A}" type="pres">
      <dgm:prSet presAssocID="{BC2AFEEA-9CFA-8842-BF73-F01DE7BC3116}" presName="txThree" presStyleLbl="node3" presStyleIdx="1" presStyleCnt="3" custScaleX="110604" custLinFactNeighborX="16086">
        <dgm:presLayoutVars>
          <dgm:chPref val="3"/>
        </dgm:presLayoutVars>
      </dgm:prSet>
      <dgm:spPr/>
      <dgm:t>
        <a:bodyPr/>
        <a:lstStyle/>
        <a:p>
          <a:endParaRPr lang="es-ES_tradnl"/>
        </a:p>
      </dgm:t>
    </dgm:pt>
    <dgm:pt modelId="{34614787-CA68-9648-A37F-FACDAAA77539}" type="pres">
      <dgm:prSet presAssocID="{BC2AFEEA-9CFA-8842-BF73-F01DE7BC3116}" presName="horzThree" presStyleCnt="0"/>
      <dgm:spPr/>
    </dgm:pt>
    <dgm:pt modelId="{FEC063A8-5419-3B44-8684-A91C81C019E1}" type="pres">
      <dgm:prSet presAssocID="{31193541-A2BE-4F4E-84B0-08CD48729048}" presName="sibSpaceTwo" presStyleCnt="0"/>
      <dgm:spPr/>
    </dgm:pt>
    <dgm:pt modelId="{21EBA4B7-0B0E-0D4E-8371-BEC5CBD23561}" type="pres">
      <dgm:prSet presAssocID="{598706E2-491D-D341-8805-568CA7E37293}" presName="vertTwo" presStyleCnt="0"/>
      <dgm:spPr/>
    </dgm:pt>
    <dgm:pt modelId="{90C4F84D-281F-7347-883C-531386B18704}" type="pres">
      <dgm:prSet presAssocID="{598706E2-491D-D341-8805-568CA7E37293}" presName="txTwo" presStyleLbl="node2" presStyleIdx="1" presStyleCnt="2" custScaleX="124834" custLinFactNeighborX="-36470">
        <dgm:presLayoutVars>
          <dgm:chPref val="3"/>
        </dgm:presLayoutVars>
      </dgm:prSet>
      <dgm:spPr/>
      <dgm:t>
        <a:bodyPr/>
        <a:lstStyle/>
        <a:p>
          <a:endParaRPr lang="es-ES_tradnl"/>
        </a:p>
      </dgm:t>
    </dgm:pt>
    <dgm:pt modelId="{E133A3FF-CB39-A94D-960D-413455013FA6}" type="pres">
      <dgm:prSet presAssocID="{598706E2-491D-D341-8805-568CA7E37293}" presName="parTransTwo" presStyleCnt="0"/>
      <dgm:spPr/>
    </dgm:pt>
    <dgm:pt modelId="{569E7EE3-442D-264E-95E8-3CF5341A6456}" type="pres">
      <dgm:prSet presAssocID="{598706E2-491D-D341-8805-568CA7E37293}" presName="horzTwo" presStyleCnt="0"/>
      <dgm:spPr/>
    </dgm:pt>
    <dgm:pt modelId="{85704359-66AF-4546-8E20-435A13C7B1E9}" type="pres">
      <dgm:prSet presAssocID="{5D75D59B-650C-054D-AFA5-610483DC8D2E}" presName="vertThree" presStyleCnt="0"/>
      <dgm:spPr/>
    </dgm:pt>
    <dgm:pt modelId="{6FB38BCA-A6AF-9E49-95BC-41DFC6844353}" type="pres">
      <dgm:prSet presAssocID="{5D75D59B-650C-054D-AFA5-610483DC8D2E}" presName="txThree" presStyleLbl="node3" presStyleIdx="2" presStyleCnt="3" custScaleX="109545" custLinFactNeighborX="7599">
        <dgm:presLayoutVars>
          <dgm:chPref val="3"/>
        </dgm:presLayoutVars>
      </dgm:prSet>
      <dgm:spPr/>
      <dgm:t>
        <a:bodyPr/>
        <a:lstStyle/>
        <a:p>
          <a:endParaRPr lang="es-ES_tradnl"/>
        </a:p>
      </dgm:t>
    </dgm:pt>
    <dgm:pt modelId="{59CF9AC2-202A-CB49-84AA-41AD38A9D9AC}" type="pres">
      <dgm:prSet presAssocID="{5D75D59B-650C-054D-AFA5-610483DC8D2E}" presName="horzThree" presStyleCnt="0"/>
      <dgm:spPr/>
    </dgm:pt>
  </dgm:ptLst>
  <dgm:cxnLst>
    <dgm:cxn modelId="{6753B55C-93FF-455D-82EA-419298C6FB88}" type="presOf" srcId="{6A4A8220-1047-3C4F-8B1A-62F8529D8ADF}" destId="{98F23D48-56B0-4C4A-9B0D-3B8D0A48BC6C}" srcOrd="0" destOrd="0" presId="urn:microsoft.com/office/officeart/2005/8/layout/hierarchy4"/>
    <dgm:cxn modelId="{E3802AA5-54C3-CB46-BE69-B576EAFBBC30}" srcId="{598706E2-491D-D341-8805-568CA7E37293}" destId="{5D75D59B-650C-054D-AFA5-610483DC8D2E}" srcOrd="0" destOrd="0" parTransId="{858052D3-A1B0-124E-9F21-82D1E2033CB6}" sibTransId="{C836A9D6-033F-794F-91AA-A2288CE933E7}"/>
    <dgm:cxn modelId="{46E97487-5E6D-414E-84CA-DDE61A29CA3D}" type="presOf" srcId="{598706E2-491D-D341-8805-568CA7E37293}" destId="{90C4F84D-281F-7347-883C-531386B18704}" srcOrd="0" destOrd="0" presId="urn:microsoft.com/office/officeart/2005/8/layout/hierarchy4"/>
    <dgm:cxn modelId="{A10DBF57-7FC1-6A46-8E15-0D10A4175070}" srcId="{20FDDEC3-0864-AD4A-A244-FFB69FDE3602}" destId="{6A4A8220-1047-3C4F-8B1A-62F8529D8ADF}" srcOrd="0" destOrd="0" parTransId="{85FBBDB7-3AF5-2544-B8FA-CEFD4EB8AE48}" sibTransId="{ED410932-4E4E-6F4F-B4A6-AF0170960ADC}"/>
    <dgm:cxn modelId="{F8B4CD40-BDB4-A84D-8EF2-9A43D34E16B4}" srcId="{6A4A8220-1047-3C4F-8B1A-62F8529D8ADF}" destId="{598706E2-491D-D341-8805-568CA7E37293}" srcOrd="1" destOrd="0" parTransId="{C4A567ED-2E13-B349-943E-6F1F0BA4C1E7}" sibTransId="{9B9B6943-F059-6F4F-920F-4029135FA649}"/>
    <dgm:cxn modelId="{2CD3B3F3-B1E4-1A41-992E-F3806BC9C285}" srcId="{9CB0E191-60AC-A940-B940-C3FF6CED0FBF}" destId="{532EA267-AF46-B441-B706-49C86EE98928}" srcOrd="0" destOrd="0" parTransId="{82E579AF-C93E-9B49-B79E-0662E7DA5F17}" sibTransId="{229C59E1-29CE-5C47-9AB7-A70CFE72FE7F}"/>
    <dgm:cxn modelId="{EBDADE4C-5EAB-4275-9A8A-CD18B25A5A0E}" type="presOf" srcId="{20FDDEC3-0864-AD4A-A244-FFB69FDE3602}" destId="{3590F22F-3F00-3E45-BAC9-905BA285E87D}" srcOrd="0" destOrd="0" presId="urn:microsoft.com/office/officeart/2005/8/layout/hierarchy4"/>
    <dgm:cxn modelId="{E9D187F0-063D-461E-8F69-2C110EBF8CE3}" type="presOf" srcId="{532EA267-AF46-B441-B706-49C86EE98928}" destId="{599A7A5A-9707-9849-9CEE-00187B732C83}" srcOrd="0" destOrd="0" presId="urn:microsoft.com/office/officeart/2005/8/layout/hierarchy4"/>
    <dgm:cxn modelId="{9266771D-ED9B-47CC-97D6-AF23A2D85B1E}" type="presOf" srcId="{BC2AFEEA-9CFA-8842-BF73-F01DE7BC3116}" destId="{5105B3E3-4740-7742-8D20-14A369B81A2A}" srcOrd="0" destOrd="0" presId="urn:microsoft.com/office/officeart/2005/8/layout/hierarchy4"/>
    <dgm:cxn modelId="{70A73D41-D9CE-41BE-8794-4BD754C928A2}" type="presOf" srcId="{9CB0E191-60AC-A940-B940-C3FF6CED0FBF}" destId="{C17C4A4C-9F74-1F42-877C-E9D361DF1EDF}" srcOrd="0" destOrd="0" presId="urn:microsoft.com/office/officeart/2005/8/layout/hierarchy4"/>
    <dgm:cxn modelId="{8A5E2EAF-46FD-B349-887F-E11FB14E8A36}" srcId="{6A4A8220-1047-3C4F-8B1A-62F8529D8ADF}" destId="{9CB0E191-60AC-A940-B940-C3FF6CED0FBF}" srcOrd="0" destOrd="0" parTransId="{9D07C610-3F7F-8C4F-B3C2-8F58F68CB4DF}" sibTransId="{31193541-A2BE-4F4E-84B0-08CD48729048}"/>
    <dgm:cxn modelId="{79E41252-0D37-4BF0-8124-BBC3F046BCA4}" type="presOf" srcId="{5D75D59B-650C-054D-AFA5-610483DC8D2E}" destId="{6FB38BCA-A6AF-9E49-95BC-41DFC6844353}" srcOrd="0" destOrd="0" presId="urn:microsoft.com/office/officeart/2005/8/layout/hierarchy4"/>
    <dgm:cxn modelId="{21FCA651-C6F3-4C41-9234-47D328043F35}" srcId="{9CB0E191-60AC-A940-B940-C3FF6CED0FBF}" destId="{BC2AFEEA-9CFA-8842-BF73-F01DE7BC3116}" srcOrd="1" destOrd="0" parTransId="{2CD0C102-96D1-9E40-B88F-963C86FFC511}" sibTransId="{8FDD0FEC-0C93-294E-B9AE-7239CEDEEDD5}"/>
    <dgm:cxn modelId="{BB4B42D5-C07B-4564-A5B7-E7EC24B6F203}" type="presParOf" srcId="{3590F22F-3F00-3E45-BAC9-905BA285E87D}" destId="{31DCCB7D-C47D-6A46-BD6A-2E522BCC24D1}" srcOrd="0" destOrd="0" presId="urn:microsoft.com/office/officeart/2005/8/layout/hierarchy4"/>
    <dgm:cxn modelId="{1D59CC20-8DF2-4C7C-8AA9-14EE6273F34E}" type="presParOf" srcId="{31DCCB7D-C47D-6A46-BD6A-2E522BCC24D1}" destId="{98F23D48-56B0-4C4A-9B0D-3B8D0A48BC6C}" srcOrd="0" destOrd="0" presId="urn:microsoft.com/office/officeart/2005/8/layout/hierarchy4"/>
    <dgm:cxn modelId="{9288082B-AC0B-4F35-AB3F-245AAAEB76F8}" type="presParOf" srcId="{31DCCB7D-C47D-6A46-BD6A-2E522BCC24D1}" destId="{5585DF03-62F6-C844-B7DC-3AE07E23D036}" srcOrd="1" destOrd="0" presId="urn:microsoft.com/office/officeart/2005/8/layout/hierarchy4"/>
    <dgm:cxn modelId="{B94006A6-CDA3-4420-B6EB-477EFF2CF577}" type="presParOf" srcId="{31DCCB7D-C47D-6A46-BD6A-2E522BCC24D1}" destId="{78900E18-28DE-6D4F-BBCB-4F34249F8C30}" srcOrd="2" destOrd="0" presId="urn:microsoft.com/office/officeart/2005/8/layout/hierarchy4"/>
    <dgm:cxn modelId="{EBA6A89B-5636-4F76-9125-0FF3DFD6D306}" type="presParOf" srcId="{78900E18-28DE-6D4F-BBCB-4F34249F8C30}" destId="{A75DD113-5880-0843-9B30-9E17E3688E0E}" srcOrd="0" destOrd="0" presId="urn:microsoft.com/office/officeart/2005/8/layout/hierarchy4"/>
    <dgm:cxn modelId="{18BAD7EF-94A5-4E54-AC43-17EE0CFB06BA}" type="presParOf" srcId="{A75DD113-5880-0843-9B30-9E17E3688E0E}" destId="{C17C4A4C-9F74-1F42-877C-E9D361DF1EDF}" srcOrd="0" destOrd="0" presId="urn:microsoft.com/office/officeart/2005/8/layout/hierarchy4"/>
    <dgm:cxn modelId="{1D3A2A1F-3E1F-4EC1-A1CA-77C260CA8DF6}" type="presParOf" srcId="{A75DD113-5880-0843-9B30-9E17E3688E0E}" destId="{5BAEE40C-42C5-F246-9285-FF051054476B}" srcOrd="1" destOrd="0" presId="urn:microsoft.com/office/officeart/2005/8/layout/hierarchy4"/>
    <dgm:cxn modelId="{6EC4E8A1-8A1D-48F3-9508-DD8DD55A2B3F}" type="presParOf" srcId="{A75DD113-5880-0843-9B30-9E17E3688E0E}" destId="{B263C0F1-F7A6-EE4F-9D49-BAA98B65FDCF}" srcOrd="2" destOrd="0" presId="urn:microsoft.com/office/officeart/2005/8/layout/hierarchy4"/>
    <dgm:cxn modelId="{4CA1AB91-E709-4382-B7E2-395A8FE9F3D1}" type="presParOf" srcId="{B263C0F1-F7A6-EE4F-9D49-BAA98B65FDCF}" destId="{F3AAFE91-3BE3-ED4A-8F5B-AC1BA379DC08}" srcOrd="0" destOrd="0" presId="urn:microsoft.com/office/officeart/2005/8/layout/hierarchy4"/>
    <dgm:cxn modelId="{BDE438ED-BDA2-44C6-AC5D-D319EF5B7F53}" type="presParOf" srcId="{F3AAFE91-3BE3-ED4A-8F5B-AC1BA379DC08}" destId="{599A7A5A-9707-9849-9CEE-00187B732C83}" srcOrd="0" destOrd="0" presId="urn:microsoft.com/office/officeart/2005/8/layout/hierarchy4"/>
    <dgm:cxn modelId="{9175CE09-21DC-456C-9264-621A2A8D9820}" type="presParOf" srcId="{F3AAFE91-3BE3-ED4A-8F5B-AC1BA379DC08}" destId="{D0A04D85-1CD9-854F-80F3-529D86D49DAD}" srcOrd="1" destOrd="0" presId="urn:microsoft.com/office/officeart/2005/8/layout/hierarchy4"/>
    <dgm:cxn modelId="{97B28283-00AA-45F4-AE09-2C39DEB204AF}" type="presParOf" srcId="{B263C0F1-F7A6-EE4F-9D49-BAA98B65FDCF}" destId="{ED84D040-DC09-D74E-8E0F-60C6572875F2}" srcOrd="1" destOrd="0" presId="urn:microsoft.com/office/officeart/2005/8/layout/hierarchy4"/>
    <dgm:cxn modelId="{0486C6DF-FCB3-441F-B40F-EA61BD0440ED}" type="presParOf" srcId="{B263C0F1-F7A6-EE4F-9D49-BAA98B65FDCF}" destId="{DFEEABC5-28DB-CD4B-95F5-679CD24D8700}" srcOrd="2" destOrd="0" presId="urn:microsoft.com/office/officeart/2005/8/layout/hierarchy4"/>
    <dgm:cxn modelId="{24DC2DE8-1194-4426-9218-B0363ABA8C34}" type="presParOf" srcId="{DFEEABC5-28DB-CD4B-95F5-679CD24D8700}" destId="{5105B3E3-4740-7742-8D20-14A369B81A2A}" srcOrd="0" destOrd="0" presId="urn:microsoft.com/office/officeart/2005/8/layout/hierarchy4"/>
    <dgm:cxn modelId="{0E91FD98-3458-49F2-BA2D-C8C3614339C8}" type="presParOf" srcId="{DFEEABC5-28DB-CD4B-95F5-679CD24D8700}" destId="{34614787-CA68-9648-A37F-FACDAAA77539}" srcOrd="1" destOrd="0" presId="urn:microsoft.com/office/officeart/2005/8/layout/hierarchy4"/>
    <dgm:cxn modelId="{C700EAC7-317D-488F-9DBC-9BDC5BE5C53B}" type="presParOf" srcId="{78900E18-28DE-6D4F-BBCB-4F34249F8C30}" destId="{FEC063A8-5419-3B44-8684-A91C81C019E1}" srcOrd="1" destOrd="0" presId="urn:microsoft.com/office/officeart/2005/8/layout/hierarchy4"/>
    <dgm:cxn modelId="{F8758FE6-96AE-492B-8662-02851A080E37}" type="presParOf" srcId="{78900E18-28DE-6D4F-BBCB-4F34249F8C30}" destId="{21EBA4B7-0B0E-0D4E-8371-BEC5CBD23561}" srcOrd="2" destOrd="0" presId="urn:microsoft.com/office/officeart/2005/8/layout/hierarchy4"/>
    <dgm:cxn modelId="{84CDBDC7-1E10-4295-BA2A-81787B2A12BF}" type="presParOf" srcId="{21EBA4B7-0B0E-0D4E-8371-BEC5CBD23561}" destId="{90C4F84D-281F-7347-883C-531386B18704}" srcOrd="0" destOrd="0" presId="urn:microsoft.com/office/officeart/2005/8/layout/hierarchy4"/>
    <dgm:cxn modelId="{FD5AF01A-6332-4C87-8535-5663895C7BB0}" type="presParOf" srcId="{21EBA4B7-0B0E-0D4E-8371-BEC5CBD23561}" destId="{E133A3FF-CB39-A94D-960D-413455013FA6}" srcOrd="1" destOrd="0" presId="urn:microsoft.com/office/officeart/2005/8/layout/hierarchy4"/>
    <dgm:cxn modelId="{399F5F8A-5C2A-4AC3-B516-F4439A959E84}" type="presParOf" srcId="{21EBA4B7-0B0E-0D4E-8371-BEC5CBD23561}" destId="{569E7EE3-442D-264E-95E8-3CF5341A6456}" srcOrd="2" destOrd="0" presId="urn:microsoft.com/office/officeart/2005/8/layout/hierarchy4"/>
    <dgm:cxn modelId="{AD1382BF-8E39-4073-998B-93A93332CF00}" type="presParOf" srcId="{569E7EE3-442D-264E-95E8-3CF5341A6456}" destId="{85704359-66AF-4546-8E20-435A13C7B1E9}" srcOrd="0" destOrd="0" presId="urn:microsoft.com/office/officeart/2005/8/layout/hierarchy4"/>
    <dgm:cxn modelId="{7322EB22-5975-4E30-819C-FEDEDDB3BC86}" type="presParOf" srcId="{85704359-66AF-4546-8E20-435A13C7B1E9}" destId="{6FB38BCA-A6AF-9E49-95BC-41DFC6844353}" srcOrd="0" destOrd="0" presId="urn:microsoft.com/office/officeart/2005/8/layout/hierarchy4"/>
    <dgm:cxn modelId="{57467E59-0855-49ED-98E5-6F7B77E62452}" type="presParOf" srcId="{85704359-66AF-4546-8E20-435A13C7B1E9}" destId="{59CF9AC2-202A-CB49-84AA-41AD38A9D9AC}"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0E01A5-632B-B843-A03A-14498FA7BFD4}" type="doc">
      <dgm:prSet loTypeId="urn:microsoft.com/office/officeart/2005/8/layout/radial6" loCatId="cycle" qsTypeId="urn:microsoft.com/office/officeart/2005/8/quickstyle/3d1" qsCatId="3D" csTypeId="urn:microsoft.com/office/officeart/2005/8/colors/accent1_2" csCatId="accent1" phldr="1"/>
      <dgm:spPr/>
      <dgm:t>
        <a:bodyPr/>
        <a:lstStyle/>
        <a:p>
          <a:endParaRPr lang="es-ES_tradnl"/>
        </a:p>
      </dgm:t>
    </dgm:pt>
    <dgm:pt modelId="{0ED4A6E2-22A3-0D43-9190-8DBF8CCE0E4C}">
      <dgm:prSet phldrT="[Texto]" custT="1"/>
      <dgm:spPr/>
      <dgm:t>
        <a:bodyPr/>
        <a:lstStyle/>
        <a:p>
          <a:r>
            <a:rPr lang="es-ES_tradnl" sz="1800" b="1" dirty="0" smtClean="0"/>
            <a:t>CENTRO DE FORMACIÓN Y TRANSFERENCIA</a:t>
          </a:r>
          <a:endParaRPr lang="es-ES_tradnl" sz="1800" b="1" dirty="0"/>
        </a:p>
      </dgm:t>
    </dgm:pt>
    <dgm:pt modelId="{68FE7F24-D410-8340-9790-2BF14B2CD6B9}" type="parTrans" cxnId="{7DDC7C51-BD98-DB4C-BB23-5D5940ABA4BD}">
      <dgm:prSet/>
      <dgm:spPr/>
      <dgm:t>
        <a:bodyPr/>
        <a:lstStyle/>
        <a:p>
          <a:endParaRPr lang="es-ES_tradnl"/>
        </a:p>
      </dgm:t>
    </dgm:pt>
    <dgm:pt modelId="{B2EF34F2-5523-0246-8124-9C468005BBC5}" type="sibTrans" cxnId="{7DDC7C51-BD98-DB4C-BB23-5D5940ABA4BD}">
      <dgm:prSet/>
      <dgm:spPr/>
      <dgm:t>
        <a:bodyPr/>
        <a:lstStyle/>
        <a:p>
          <a:endParaRPr lang="es-ES_tradnl"/>
        </a:p>
      </dgm:t>
    </dgm:pt>
    <dgm:pt modelId="{BF6C0A9E-216F-C246-8A95-7F0AB6AC5344}">
      <dgm:prSet phldrT="[Texto]" custT="1"/>
      <dgm:spPr/>
      <dgm:t>
        <a:bodyPr/>
        <a:lstStyle/>
        <a:p>
          <a:r>
            <a:rPr lang="es-ES_tradnl" sz="1600" b="1" dirty="0" smtClean="0"/>
            <a:t>Red de COOPERATIVAS Granjas  Escuela</a:t>
          </a:r>
          <a:endParaRPr lang="es-ES_tradnl" sz="1600" b="1" dirty="0"/>
        </a:p>
      </dgm:t>
    </dgm:pt>
    <dgm:pt modelId="{1AF130BE-9F00-A644-8957-425F287C1539}" type="parTrans" cxnId="{18527930-DCD6-DC41-AFAE-A1230A61DE43}">
      <dgm:prSet/>
      <dgm:spPr/>
      <dgm:t>
        <a:bodyPr/>
        <a:lstStyle/>
        <a:p>
          <a:endParaRPr lang="es-ES_tradnl"/>
        </a:p>
      </dgm:t>
    </dgm:pt>
    <dgm:pt modelId="{BD2FF2D1-E9CA-734D-A620-0CF17E0E7DDD}" type="sibTrans" cxnId="{18527930-DCD6-DC41-AFAE-A1230A61DE43}">
      <dgm:prSet/>
      <dgm:spPr/>
      <dgm:t>
        <a:bodyPr/>
        <a:lstStyle/>
        <a:p>
          <a:endParaRPr lang="es-ES_tradnl"/>
        </a:p>
      </dgm:t>
    </dgm:pt>
    <dgm:pt modelId="{44D47619-D19F-384D-91A1-7B9E829722D8}">
      <dgm:prSet phldrT="[Texto]"/>
      <dgm:spPr/>
      <dgm:t>
        <a:bodyPr/>
        <a:lstStyle/>
        <a:p>
          <a:r>
            <a:rPr lang="es-ES_tradnl" smtClean="0"/>
            <a:t>Desarrollo Familiar y Social</a:t>
          </a:r>
          <a:endParaRPr lang="es-ES_tradnl" dirty="0"/>
        </a:p>
      </dgm:t>
    </dgm:pt>
    <dgm:pt modelId="{D19C5998-0066-FE45-B830-D04E91C4DBF7}" type="parTrans" cxnId="{C290997F-6589-1542-9DDA-85C06E3254C8}">
      <dgm:prSet/>
      <dgm:spPr/>
      <dgm:t>
        <a:bodyPr/>
        <a:lstStyle/>
        <a:p>
          <a:endParaRPr lang="es-ES_tradnl"/>
        </a:p>
      </dgm:t>
    </dgm:pt>
    <dgm:pt modelId="{F4C85CAA-69F0-F340-B72F-A022E716B824}" type="sibTrans" cxnId="{C290997F-6589-1542-9DDA-85C06E3254C8}">
      <dgm:prSet/>
      <dgm:spPr/>
      <dgm:t>
        <a:bodyPr/>
        <a:lstStyle/>
        <a:p>
          <a:endParaRPr lang="es-ES_tradnl"/>
        </a:p>
      </dgm:t>
    </dgm:pt>
    <dgm:pt modelId="{D2EA86AE-E112-8847-B1F3-B3C99224F2DB}">
      <dgm:prSet phldrT="[Texto]"/>
      <dgm:spPr/>
      <dgm:t>
        <a:bodyPr/>
        <a:lstStyle/>
        <a:p>
          <a:r>
            <a:rPr lang="es-ES_tradnl" smtClean="0"/>
            <a:t>Desarrollo científico-ecotécnico</a:t>
          </a:r>
          <a:endParaRPr lang="es-ES_tradnl" dirty="0"/>
        </a:p>
      </dgm:t>
    </dgm:pt>
    <dgm:pt modelId="{213177E3-4B35-F34E-9DE5-9B8FF7757727}" type="parTrans" cxnId="{F44F9221-8659-8A45-9C7F-9C885FAC8AC4}">
      <dgm:prSet/>
      <dgm:spPr/>
      <dgm:t>
        <a:bodyPr/>
        <a:lstStyle/>
        <a:p>
          <a:endParaRPr lang="es-ES_tradnl"/>
        </a:p>
      </dgm:t>
    </dgm:pt>
    <dgm:pt modelId="{277C36F7-E06E-6B46-B0C7-92CF8DC47FC6}" type="sibTrans" cxnId="{F44F9221-8659-8A45-9C7F-9C885FAC8AC4}">
      <dgm:prSet/>
      <dgm:spPr/>
      <dgm:t>
        <a:bodyPr/>
        <a:lstStyle/>
        <a:p>
          <a:endParaRPr lang="es-ES_tradnl"/>
        </a:p>
      </dgm:t>
    </dgm:pt>
    <dgm:pt modelId="{927AB13E-FD69-FB4F-8DAF-04EBF4B902F8}">
      <dgm:prSet phldrT="[Texto]" custT="1"/>
      <dgm:spPr/>
      <dgm:t>
        <a:bodyPr/>
        <a:lstStyle/>
        <a:p>
          <a:r>
            <a:rPr lang="es-ES_tradnl" sz="1400" dirty="0" smtClean="0"/>
            <a:t>Protección del Medio Ambiente</a:t>
          </a:r>
          <a:endParaRPr lang="es-ES_tradnl" sz="1400" dirty="0"/>
        </a:p>
      </dgm:t>
    </dgm:pt>
    <dgm:pt modelId="{164F8410-C8A9-7A42-B86A-1654BD3D80C3}" type="parTrans" cxnId="{230B8907-BAB7-5B48-9D31-D5557B0DB14D}">
      <dgm:prSet/>
      <dgm:spPr/>
      <dgm:t>
        <a:bodyPr/>
        <a:lstStyle/>
        <a:p>
          <a:endParaRPr lang="es-ES_tradnl"/>
        </a:p>
      </dgm:t>
    </dgm:pt>
    <dgm:pt modelId="{4EB52293-12C2-9245-9C9B-C41C43250BC9}" type="sibTrans" cxnId="{230B8907-BAB7-5B48-9D31-D5557B0DB14D}">
      <dgm:prSet/>
      <dgm:spPr/>
      <dgm:t>
        <a:bodyPr/>
        <a:lstStyle/>
        <a:p>
          <a:endParaRPr lang="es-ES_tradnl"/>
        </a:p>
      </dgm:t>
    </dgm:pt>
    <dgm:pt modelId="{CCD06C2F-FFA6-044E-B4CE-34241A3076F2}" type="pres">
      <dgm:prSet presAssocID="{C80E01A5-632B-B843-A03A-14498FA7BFD4}" presName="Name0" presStyleCnt="0">
        <dgm:presLayoutVars>
          <dgm:chMax val="1"/>
          <dgm:dir/>
          <dgm:animLvl val="ctr"/>
          <dgm:resizeHandles val="exact"/>
        </dgm:presLayoutVars>
      </dgm:prSet>
      <dgm:spPr/>
      <dgm:t>
        <a:bodyPr/>
        <a:lstStyle/>
        <a:p>
          <a:endParaRPr lang="es-ES_tradnl"/>
        </a:p>
      </dgm:t>
    </dgm:pt>
    <dgm:pt modelId="{217D9A20-94E6-4043-887D-91197B806EEB}" type="pres">
      <dgm:prSet presAssocID="{0ED4A6E2-22A3-0D43-9190-8DBF8CCE0E4C}" presName="centerShape" presStyleLbl="node0" presStyleIdx="0" presStyleCnt="1" custScaleX="148252" custScaleY="118377" custLinFactNeighborX="-1244" custLinFactNeighborY="2121"/>
      <dgm:spPr/>
      <dgm:t>
        <a:bodyPr/>
        <a:lstStyle/>
        <a:p>
          <a:endParaRPr lang="es-ES_tradnl"/>
        </a:p>
      </dgm:t>
    </dgm:pt>
    <dgm:pt modelId="{86730C4D-BD45-0C4F-9F5D-EBB5AA9CC005}" type="pres">
      <dgm:prSet presAssocID="{BF6C0A9E-216F-C246-8A95-7F0AB6AC5344}" presName="node" presStyleLbl="node1" presStyleIdx="0" presStyleCnt="4" custScaleX="196662" custScaleY="135664">
        <dgm:presLayoutVars>
          <dgm:bulletEnabled val="1"/>
        </dgm:presLayoutVars>
      </dgm:prSet>
      <dgm:spPr/>
      <dgm:t>
        <a:bodyPr/>
        <a:lstStyle/>
        <a:p>
          <a:endParaRPr lang="es-ES_tradnl"/>
        </a:p>
      </dgm:t>
    </dgm:pt>
    <dgm:pt modelId="{730752CA-F832-8C41-A0E9-D8B68D49F8CA}" type="pres">
      <dgm:prSet presAssocID="{BF6C0A9E-216F-C246-8A95-7F0AB6AC5344}" presName="dummy" presStyleCnt="0"/>
      <dgm:spPr/>
      <dgm:t>
        <a:bodyPr/>
        <a:lstStyle/>
        <a:p>
          <a:endParaRPr lang="es-MX"/>
        </a:p>
      </dgm:t>
    </dgm:pt>
    <dgm:pt modelId="{78EB2710-EBE0-5940-A212-E4C4214D8136}" type="pres">
      <dgm:prSet presAssocID="{BD2FF2D1-E9CA-734D-A620-0CF17E0E7DDD}" presName="sibTrans" presStyleLbl="sibTrans2D1" presStyleIdx="0" presStyleCnt="4"/>
      <dgm:spPr/>
      <dgm:t>
        <a:bodyPr/>
        <a:lstStyle/>
        <a:p>
          <a:endParaRPr lang="es-ES_tradnl"/>
        </a:p>
      </dgm:t>
    </dgm:pt>
    <dgm:pt modelId="{F19E81D3-647D-D745-A07E-F41EAEED0B52}" type="pres">
      <dgm:prSet presAssocID="{44D47619-D19F-384D-91A1-7B9E829722D8}" presName="node" presStyleLbl="node1" presStyleIdx="1" presStyleCnt="4" custRadScaleRad="103556">
        <dgm:presLayoutVars>
          <dgm:bulletEnabled val="1"/>
        </dgm:presLayoutVars>
      </dgm:prSet>
      <dgm:spPr/>
      <dgm:t>
        <a:bodyPr/>
        <a:lstStyle/>
        <a:p>
          <a:endParaRPr lang="es-ES_tradnl"/>
        </a:p>
      </dgm:t>
    </dgm:pt>
    <dgm:pt modelId="{3CB3AEF8-F19B-CD46-AB94-191114CFEB69}" type="pres">
      <dgm:prSet presAssocID="{44D47619-D19F-384D-91A1-7B9E829722D8}" presName="dummy" presStyleCnt="0"/>
      <dgm:spPr/>
      <dgm:t>
        <a:bodyPr/>
        <a:lstStyle/>
        <a:p>
          <a:endParaRPr lang="es-MX"/>
        </a:p>
      </dgm:t>
    </dgm:pt>
    <dgm:pt modelId="{24A572DD-1F54-7C43-ABA5-F51C97B7D319}" type="pres">
      <dgm:prSet presAssocID="{F4C85CAA-69F0-F340-B72F-A022E716B824}" presName="sibTrans" presStyleLbl="sibTrans2D1" presStyleIdx="1" presStyleCnt="4"/>
      <dgm:spPr/>
      <dgm:t>
        <a:bodyPr/>
        <a:lstStyle/>
        <a:p>
          <a:endParaRPr lang="es-ES_tradnl"/>
        </a:p>
      </dgm:t>
    </dgm:pt>
    <dgm:pt modelId="{47FE8F36-71AC-4242-82AB-28CEF577CFCA}" type="pres">
      <dgm:prSet presAssocID="{D2EA86AE-E112-8847-B1F3-B3C99224F2DB}" presName="node" presStyleLbl="node1" presStyleIdx="2" presStyleCnt="4" custRadScaleRad="94126">
        <dgm:presLayoutVars>
          <dgm:bulletEnabled val="1"/>
        </dgm:presLayoutVars>
      </dgm:prSet>
      <dgm:spPr/>
      <dgm:t>
        <a:bodyPr/>
        <a:lstStyle/>
        <a:p>
          <a:endParaRPr lang="es-ES_tradnl"/>
        </a:p>
      </dgm:t>
    </dgm:pt>
    <dgm:pt modelId="{58A3158F-F638-6B4F-9329-245137C2F4F3}" type="pres">
      <dgm:prSet presAssocID="{D2EA86AE-E112-8847-B1F3-B3C99224F2DB}" presName="dummy" presStyleCnt="0"/>
      <dgm:spPr/>
      <dgm:t>
        <a:bodyPr/>
        <a:lstStyle/>
        <a:p>
          <a:endParaRPr lang="es-MX"/>
        </a:p>
      </dgm:t>
    </dgm:pt>
    <dgm:pt modelId="{87EF9EAD-0EE8-E241-B5E5-32AA753E0F6B}" type="pres">
      <dgm:prSet presAssocID="{277C36F7-E06E-6B46-B0C7-92CF8DC47FC6}" presName="sibTrans" presStyleLbl="sibTrans2D1" presStyleIdx="2" presStyleCnt="4"/>
      <dgm:spPr/>
      <dgm:t>
        <a:bodyPr/>
        <a:lstStyle/>
        <a:p>
          <a:endParaRPr lang="es-ES_tradnl"/>
        </a:p>
      </dgm:t>
    </dgm:pt>
    <dgm:pt modelId="{44583EFC-C6CF-1A49-A28F-638808250225}" type="pres">
      <dgm:prSet presAssocID="{927AB13E-FD69-FB4F-8DAF-04EBF4B902F8}" presName="node" presStyleLbl="node1" presStyleIdx="3" presStyleCnt="4" custRadScaleRad="109293">
        <dgm:presLayoutVars>
          <dgm:bulletEnabled val="1"/>
        </dgm:presLayoutVars>
      </dgm:prSet>
      <dgm:spPr/>
      <dgm:t>
        <a:bodyPr/>
        <a:lstStyle/>
        <a:p>
          <a:endParaRPr lang="es-ES_tradnl"/>
        </a:p>
      </dgm:t>
    </dgm:pt>
    <dgm:pt modelId="{B5653FBD-4418-494D-B154-509966958EF5}" type="pres">
      <dgm:prSet presAssocID="{927AB13E-FD69-FB4F-8DAF-04EBF4B902F8}" presName="dummy" presStyleCnt="0"/>
      <dgm:spPr/>
      <dgm:t>
        <a:bodyPr/>
        <a:lstStyle/>
        <a:p>
          <a:endParaRPr lang="es-MX"/>
        </a:p>
      </dgm:t>
    </dgm:pt>
    <dgm:pt modelId="{AEAB7E99-5D39-3746-8BD5-0F4E8AAB298C}" type="pres">
      <dgm:prSet presAssocID="{4EB52293-12C2-9245-9C9B-C41C43250BC9}" presName="sibTrans" presStyleLbl="sibTrans2D1" presStyleIdx="3" presStyleCnt="4"/>
      <dgm:spPr/>
      <dgm:t>
        <a:bodyPr/>
        <a:lstStyle/>
        <a:p>
          <a:endParaRPr lang="es-ES_tradnl"/>
        </a:p>
      </dgm:t>
    </dgm:pt>
  </dgm:ptLst>
  <dgm:cxnLst>
    <dgm:cxn modelId="{25D8466D-C36D-4C53-A691-89C36069F36C}" type="presOf" srcId="{D2EA86AE-E112-8847-B1F3-B3C99224F2DB}" destId="{47FE8F36-71AC-4242-82AB-28CEF577CFCA}" srcOrd="0" destOrd="0" presId="urn:microsoft.com/office/officeart/2005/8/layout/radial6"/>
    <dgm:cxn modelId="{18527930-DCD6-DC41-AFAE-A1230A61DE43}" srcId="{0ED4A6E2-22A3-0D43-9190-8DBF8CCE0E4C}" destId="{BF6C0A9E-216F-C246-8A95-7F0AB6AC5344}" srcOrd="0" destOrd="0" parTransId="{1AF130BE-9F00-A644-8957-425F287C1539}" sibTransId="{BD2FF2D1-E9CA-734D-A620-0CF17E0E7DDD}"/>
    <dgm:cxn modelId="{A171A911-A10D-4CCE-916D-736AB9B00AFC}" type="presOf" srcId="{C80E01A5-632B-B843-A03A-14498FA7BFD4}" destId="{CCD06C2F-FFA6-044E-B4CE-34241A3076F2}" srcOrd="0" destOrd="0" presId="urn:microsoft.com/office/officeart/2005/8/layout/radial6"/>
    <dgm:cxn modelId="{230B8907-BAB7-5B48-9D31-D5557B0DB14D}" srcId="{0ED4A6E2-22A3-0D43-9190-8DBF8CCE0E4C}" destId="{927AB13E-FD69-FB4F-8DAF-04EBF4B902F8}" srcOrd="3" destOrd="0" parTransId="{164F8410-C8A9-7A42-B86A-1654BD3D80C3}" sibTransId="{4EB52293-12C2-9245-9C9B-C41C43250BC9}"/>
    <dgm:cxn modelId="{CDE0ABAE-A113-4C0B-A988-8C2D9BF02D0C}" type="presOf" srcId="{44D47619-D19F-384D-91A1-7B9E829722D8}" destId="{F19E81D3-647D-D745-A07E-F41EAEED0B52}" srcOrd="0" destOrd="0" presId="urn:microsoft.com/office/officeart/2005/8/layout/radial6"/>
    <dgm:cxn modelId="{C87F757A-B3E6-4ECA-8CFA-C7FE0BF879A2}" type="presOf" srcId="{4EB52293-12C2-9245-9C9B-C41C43250BC9}" destId="{AEAB7E99-5D39-3746-8BD5-0F4E8AAB298C}" srcOrd="0" destOrd="0" presId="urn:microsoft.com/office/officeart/2005/8/layout/radial6"/>
    <dgm:cxn modelId="{F44F9221-8659-8A45-9C7F-9C885FAC8AC4}" srcId="{0ED4A6E2-22A3-0D43-9190-8DBF8CCE0E4C}" destId="{D2EA86AE-E112-8847-B1F3-B3C99224F2DB}" srcOrd="2" destOrd="0" parTransId="{213177E3-4B35-F34E-9DE5-9B8FF7757727}" sibTransId="{277C36F7-E06E-6B46-B0C7-92CF8DC47FC6}"/>
    <dgm:cxn modelId="{210B26DC-433E-46E2-A2EE-B422ECF90A9D}" type="presOf" srcId="{0ED4A6E2-22A3-0D43-9190-8DBF8CCE0E4C}" destId="{217D9A20-94E6-4043-887D-91197B806EEB}" srcOrd="0" destOrd="0" presId="urn:microsoft.com/office/officeart/2005/8/layout/radial6"/>
    <dgm:cxn modelId="{C290997F-6589-1542-9DDA-85C06E3254C8}" srcId="{0ED4A6E2-22A3-0D43-9190-8DBF8CCE0E4C}" destId="{44D47619-D19F-384D-91A1-7B9E829722D8}" srcOrd="1" destOrd="0" parTransId="{D19C5998-0066-FE45-B830-D04E91C4DBF7}" sibTransId="{F4C85CAA-69F0-F340-B72F-A022E716B824}"/>
    <dgm:cxn modelId="{27BCCAB3-97F5-480F-851E-CDDEF41D569C}" type="presOf" srcId="{927AB13E-FD69-FB4F-8DAF-04EBF4B902F8}" destId="{44583EFC-C6CF-1A49-A28F-638808250225}" srcOrd="0" destOrd="0" presId="urn:microsoft.com/office/officeart/2005/8/layout/radial6"/>
    <dgm:cxn modelId="{8B3371B2-8EC0-4D4B-B65A-B2C90CF5E5B8}" type="presOf" srcId="{F4C85CAA-69F0-F340-B72F-A022E716B824}" destId="{24A572DD-1F54-7C43-ABA5-F51C97B7D319}" srcOrd="0" destOrd="0" presId="urn:microsoft.com/office/officeart/2005/8/layout/radial6"/>
    <dgm:cxn modelId="{7DDC7C51-BD98-DB4C-BB23-5D5940ABA4BD}" srcId="{C80E01A5-632B-B843-A03A-14498FA7BFD4}" destId="{0ED4A6E2-22A3-0D43-9190-8DBF8CCE0E4C}" srcOrd="0" destOrd="0" parTransId="{68FE7F24-D410-8340-9790-2BF14B2CD6B9}" sibTransId="{B2EF34F2-5523-0246-8124-9C468005BBC5}"/>
    <dgm:cxn modelId="{6A9A97C4-1405-4E44-8652-F6B0CBA60778}" type="presOf" srcId="{277C36F7-E06E-6B46-B0C7-92CF8DC47FC6}" destId="{87EF9EAD-0EE8-E241-B5E5-32AA753E0F6B}" srcOrd="0" destOrd="0" presId="urn:microsoft.com/office/officeart/2005/8/layout/radial6"/>
    <dgm:cxn modelId="{D48C64FD-2B55-4733-9A10-11A624246D79}" type="presOf" srcId="{BF6C0A9E-216F-C246-8A95-7F0AB6AC5344}" destId="{86730C4D-BD45-0C4F-9F5D-EBB5AA9CC005}" srcOrd="0" destOrd="0" presId="urn:microsoft.com/office/officeart/2005/8/layout/radial6"/>
    <dgm:cxn modelId="{780C009E-E6EB-4BF4-8C9A-5DBBAD621FBB}" type="presOf" srcId="{BD2FF2D1-E9CA-734D-A620-0CF17E0E7DDD}" destId="{78EB2710-EBE0-5940-A212-E4C4214D8136}" srcOrd="0" destOrd="0" presId="urn:microsoft.com/office/officeart/2005/8/layout/radial6"/>
    <dgm:cxn modelId="{EE3EF695-0F39-436D-A863-7BD8BE3662F5}" type="presParOf" srcId="{CCD06C2F-FFA6-044E-B4CE-34241A3076F2}" destId="{217D9A20-94E6-4043-887D-91197B806EEB}" srcOrd="0" destOrd="0" presId="urn:microsoft.com/office/officeart/2005/8/layout/radial6"/>
    <dgm:cxn modelId="{79995F6A-0A95-4578-9402-61D461D58993}" type="presParOf" srcId="{CCD06C2F-FFA6-044E-B4CE-34241A3076F2}" destId="{86730C4D-BD45-0C4F-9F5D-EBB5AA9CC005}" srcOrd="1" destOrd="0" presId="urn:microsoft.com/office/officeart/2005/8/layout/radial6"/>
    <dgm:cxn modelId="{A4563006-45BB-4BBA-B768-5C40127FBA78}" type="presParOf" srcId="{CCD06C2F-FFA6-044E-B4CE-34241A3076F2}" destId="{730752CA-F832-8C41-A0E9-D8B68D49F8CA}" srcOrd="2" destOrd="0" presId="urn:microsoft.com/office/officeart/2005/8/layout/radial6"/>
    <dgm:cxn modelId="{CC2D961D-9FC6-4CF1-9B30-056071109857}" type="presParOf" srcId="{CCD06C2F-FFA6-044E-B4CE-34241A3076F2}" destId="{78EB2710-EBE0-5940-A212-E4C4214D8136}" srcOrd="3" destOrd="0" presId="urn:microsoft.com/office/officeart/2005/8/layout/radial6"/>
    <dgm:cxn modelId="{44E01C63-744E-49EE-8DC0-399ED9B425B2}" type="presParOf" srcId="{CCD06C2F-FFA6-044E-B4CE-34241A3076F2}" destId="{F19E81D3-647D-D745-A07E-F41EAEED0B52}" srcOrd="4" destOrd="0" presId="urn:microsoft.com/office/officeart/2005/8/layout/radial6"/>
    <dgm:cxn modelId="{8FD39A6F-BFAC-4CE1-A9FD-89FEBC7A7A5E}" type="presParOf" srcId="{CCD06C2F-FFA6-044E-B4CE-34241A3076F2}" destId="{3CB3AEF8-F19B-CD46-AB94-191114CFEB69}" srcOrd="5" destOrd="0" presId="urn:microsoft.com/office/officeart/2005/8/layout/radial6"/>
    <dgm:cxn modelId="{F5370042-9211-4A21-B622-75840C1FE980}" type="presParOf" srcId="{CCD06C2F-FFA6-044E-B4CE-34241A3076F2}" destId="{24A572DD-1F54-7C43-ABA5-F51C97B7D319}" srcOrd="6" destOrd="0" presId="urn:microsoft.com/office/officeart/2005/8/layout/radial6"/>
    <dgm:cxn modelId="{EFAF95AE-9A4C-4A5D-B0E8-0CC27A501F3D}" type="presParOf" srcId="{CCD06C2F-FFA6-044E-B4CE-34241A3076F2}" destId="{47FE8F36-71AC-4242-82AB-28CEF577CFCA}" srcOrd="7" destOrd="0" presId="urn:microsoft.com/office/officeart/2005/8/layout/radial6"/>
    <dgm:cxn modelId="{C204D610-33D4-4166-9C34-29A6B94345BC}" type="presParOf" srcId="{CCD06C2F-FFA6-044E-B4CE-34241A3076F2}" destId="{58A3158F-F638-6B4F-9329-245137C2F4F3}" srcOrd="8" destOrd="0" presId="urn:microsoft.com/office/officeart/2005/8/layout/radial6"/>
    <dgm:cxn modelId="{DF676205-E0CC-4DB1-A991-856F603E90B2}" type="presParOf" srcId="{CCD06C2F-FFA6-044E-B4CE-34241A3076F2}" destId="{87EF9EAD-0EE8-E241-B5E5-32AA753E0F6B}" srcOrd="9" destOrd="0" presId="urn:microsoft.com/office/officeart/2005/8/layout/radial6"/>
    <dgm:cxn modelId="{877483F0-606D-4D60-A6B5-A267D639D32B}" type="presParOf" srcId="{CCD06C2F-FFA6-044E-B4CE-34241A3076F2}" destId="{44583EFC-C6CF-1A49-A28F-638808250225}" srcOrd="10" destOrd="0" presId="urn:microsoft.com/office/officeart/2005/8/layout/radial6"/>
    <dgm:cxn modelId="{79954D9D-F37C-4F6E-AF88-8B45139AAF42}" type="presParOf" srcId="{CCD06C2F-FFA6-044E-B4CE-34241A3076F2}" destId="{B5653FBD-4418-494D-B154-509966958EF5}" srcOrd="11" destOrd="0" presId="urn:microsoft.com/office/officeart/2005/8/layout/radial6"/>
    <dgm:cxn modelId="{627B6B66-5548-416E-B527-D5E8F5634BA7}" type="presParOf" srcId="{CCD06C2F-FFA6-044E-B4CE-34241A3076F2}" destId="{AEAB7E99-5D39-3746-8BD5-0F4E8AAB298C}"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9B94E2-642E-E34A-8CBF-D5B36730E761}" type="doc">
      <dgm:prSet loTypeId="urn:microsoft.com/office/officeart/2005/8/layout/radial2" loCatId="relationship" qsTypeId="urn:microsoft.com/office/officeart/2005/8/quickstyle/simple5" qsCatId="simple" csTypeId="urn:microsoft.com/office/officeart/2005/8/colors/colorful4" csCatId="colorful" phldr="1"/>
      <dgm:spPr/>
      <dgm:t>
        <a:bodyPr/>
        <a:lstStyle/>
        <a:p>
          <a:endParaRPr lang="es-ES_tradnl"/>
        </a:p>
      </dgm:t>
    </dgm:pt>
    <dgm:pt modelId="{6088B3AA-EBEC-C04A-A285-B7A1C367B8ED}">
      <dgm:prSet phldrT="[Texto]" custT="1"/>
      <dgm:spPr/>
      <dgm:t>
        <a:bodyPr/>
        <a:lstStyle/>
        <a:p>
          <a:r>
            <a:rPr lang="es-ES_tradnl" sz="2000" dirty="0" smtClean="0"/>
            <a:t>Ácidos grasos omega 3 y 6</a:t>
          </a:r>
          <a:endParaRPr lang="es-ES_tradnl" sz="2000" dirty="0"/>
        </a:p>
      </dgm:t>
    </dgm:pt>
    <dgm:pt modelId="{7D4EEE89-862B-5645-AEF8-B5ABE3054005}" type="parTrans" cxnId="{EE4E86F2-B06E-0B4F-9B97-0648A422EABE}">
      <dgm:prSet/>
      <dgm:spPr/>
      <dgm:t>
        <a:bodyPr/>
        <a:lstStyle/>
        <a:p>
          <a:endParaRPr lang="es-ES_tradnl" dirty="0"/>
        </a:p>
      </dgm:t>
    </dgm:pt>
    <dgm:pt modelId="{35168187-51B6-9E49-878C-2BA00FEC5239}" type="sibTrans" cxnId="{EE4E86F2-B06E-0B4F-9B97-0648A422EABE}">
      <dgm:prSet/>
      <dgm:spPr/>
      <dgm:t>
        <a:bodyPr/>
        <a:lstStyle/>
        <a:p>
          <a:endParaRPr lang="es-ES_tradnl"/>
        </a:p>
      </dgm:t>
    </dgm:pt>
    <dgm:pt modelId="{6FFDAC90-C267-B549-8198-0650D6799201}">
      <dgm:prSet phldrT="[Texto]" custT="1"/>
      <dgm:spPr/>
      <dgm:t>
        <a:bodyPr/>
        <a:lstStyle/>
        <a:p>
          <a:r>
            <a:rPr lang="es-ES_tradnl" sz="2000" dirty="0" smtClean="0"/>
            <a:t>Antioxidantes</a:t>
          </a:r>
          <a:endParaRPr lang="es-ES_tradnl" sz="2000" dirty="0"/>
        </a:p>
      </dgm:t>
    </dgm:pt>
    <dgm:pt modelId="{752B1F53-75D0-504A-AF2C-7FAD050897E0}" type="parTrans" cxnId="{E7D92626-839D-8545-BA36-2AFC613A25E6}">
      <dgm:prSet/>
      <dgm:spPr/>
      <dgm:t>
        <a:bodyPr/>
        <a:lstStyle/>
        <a:p>
          <a:endParaRPr lang="es-ES_tradnl" dirty="0"/>
        </a:p>
      </dgm:t>
    </dgm:pt>
    <dgm:pt modelId="{63670ACE-9EFC-4740-8C83-1B802422FB8A}" type="sibTrans" cxnId="{E7D92626-839D-8545-BA36-2AFC613A25E6}">
      <dgm:prSet/>
      <dgm:spPr/>
      <dgm:t>
        <a:bodyPr/>
        <a:lstStyle/>
        <a:p>
          <a:endParaRPr lang="es-ES_tradnl"/>
        </a:p>
      </dgm:t>
    </dgm:pt>
    <dgm:pt modelId="{F8AFAA3A-516E-1545-9967-5C6A95F2E76C}">
      <dgm:prSet phldrT="[Texto]" custT="1"/>
      <dgm:spPr/>
      <dgm:t>
        <a:bodyPr/>
        <a:lstStyle/>
        <a:p>
          <a:r>
            <a:rPr lang="es-ES_tradnl" sz="2000" smtClean="0"/>
            <a:t>βcarotenos</a:t>
          </a:r>
          <a:endParaRPr lang="es-ES_tradnl" sz="2000" dirty="0"/>
        </a:p>
      </dgm:t>
    </dgm:pt>
    <dgm:pt modelId="{F504EC31-B3AC-B844-9C71-7BA434070055}" type="sibTrans" cxnId="{441CC3E3-6323-6A45-9F8B-ACD6A477A654}">
      <dgm:prSet/>
      <dgm:spPr/>
      <dgm:t>
        <a:bodyPr/>
        <a:lstStyle/>
        <a:p>
          <a:endParaRPr lang="es-ES_tradnl"/>
        </a:p>
      </dgm:t>
    </dgm:pt>
    <dgm:pt modelId="{EE8C633D-5A67-D640-A581-DCD58A607C24}" type="parTrans" cxnId="{441CC3E3-6323-6A45-9F8B-ACD6A477A654}">
      <dgm:prSet/>
      <dgm:spPr/>
      <dgm:t>
        <a:bodyPr/>
        <a:lstStyle/>
        <a:p>
          <a:endParaRPr lang="es-ES_tradnl" dirty="0"/>
        </a:p>
      </dgm:t>
    </dgm:pt>
    <dgm:pt modelId="{D11376C8-BF7B-B348-917D-1FD3693563DE}" type="pres">
      <dgm:prSet presAssocID="{B99B94E2-642E-E34A-8CBF-D5B36730E761}" presName="composite" presStyleCnt="0">
        <dgm:presLayoutVars>
          <dgm:chMax val="5"/>
          <dgm:dir/>
          <dgm:animLvl val="ctr"/>
          <dgm:resizeHandles val="exact"/>
        </dgm:presLayoutVars>
      </dgm:prSet>
      <dgm:spPr/>
      <dgm:t>
        <a:bodyPr/>
        <a:lstStyle/>
        <a:p>
          <a:endParaRPr lang="es-ES"/>
        </a:p>
      </dgm:t>
    </dgm:pt>
    <dgm:pt modelId="{F19FE6E7-8F20-9E45-BCEF-174D0EB8246D}" type="pres">
      <dgm:prSet presAssocID="{B99B94E2-642E-E34A-8CBF-D5B36730E761}" presName="cycle" presStyleCnt="0"/>
      <dgm:spPr/>
      <dgm:t>
        <a:bodyPr/>
        <a:lstStyle/>
        <a:p>
          <a:endParaRPr lang="es-MX"/>
        </a:p>
      </dgm:t>
    </dgm:pt>
    <dgm:pt modelId="{918C8A8A-E6AD-A04F-ABEA-6C75C8E5F830}" type="pres">
      <dgm:prSet presAssocID="{B99B94E2-642E-E34A-8CBF-D5B36730E761}" presName="centerShape" presStyleCnt="0"/>
      <dgm:spPr/>
      <dgm:t>
        <a:bodyPr/>
        <a:lstStyle/>
        <a:p>
          <a:endParaRPr lang="es-MX"/>
        </a:p>
      </dgm:t>
    </dgm:pt>
    <dgm:pt modelId="{572320D0-37C5-594C-AB80-3B6EC68FE6B7}" type="pres">
      <dgm:prSet presAssocID="{B99B94E2-642E-E34A-8CBF-D5B36730E761}" presName="connSite" presStyleLbl="node1" presStyleIdx="0" presStyleCnt="4"/>
      <dgm:spPr/>
      <dgm:t>
        <a:bodyPr/>
        <a:lstStyle/>
        <a:p>
          <a:endParaRPr lang="es-MX"/>
        </a:p>
      </dgm:t>
    </dgm:pt>
    <dgm:pt modelId="{7F0FD9EE-6762-DB4E-9894-0A52C366F683}" type="pres">
      <dgm:prSet presAssocID="{B99B94E2-642E-E34A-8CBF-D5B36730E761}" presName="visible" presStyleLbl="node1" presStyleIdx="0" presStyleCnt="4" custScaleX="70748" custScaleY="82746" custLinFactNeighborX="14690" custLinFactNeighborY="-1616"/>
      <dgm:spPr>
        <a:blipFill rotWithShape="0">
          <a:blip xmlns:r="http://schemas.openxmlformats.org/officeDocument/2006/relationships" r:embed="rId1"/>
          <a:stretch>
            <a:fillRect/>
          </a:stretch>
        </a:blipFill>
      </dgm:spPr>
      <dgm:t>
        <a:bodyPr/>
        <a:lstStyle/>
        <a:p>
          <a:endParaRPr lang="es-MX"/>
        </a:p>
      </dgm:t>
    </dgm:pt>
    <dgm:pt modelId="{25635890-64C3-C54C-9D39-298D6415FBE1}" type="pres">
      <dgm:prSet presAssocID="{7D4EEE89-862B-5645-AEF8-B5ABE3054005}" presName="Name25" presStyleLbl="parChTrans1D1" presStyleIdx="0" presStyleCnt="3"/>
      <dgm:spPr/>
      <dgm:t>
        <a:bodyPr/>
        <a:lstStyle/>
        <a:p>
          <a:endParaRPr lang="es-ES"/>
        </a:p>
      </dgm:t>
    </dgm:pt>
    <dgm:pt modelId="{C33950B6-DCCF-4847-9C3C-C3BBE55ACC89}" type="pres">
      <dgm:prSet presAssocID="{6088B3AA-EBEC-C04A-A285-B7A1C367B8ED}" presName="node" presStyleCnt="0"/>
      <dgm:spPr/>
      <dgm:t>
        <a:bodyPr/>
        <a:lstStyle/>
        <a:p>
          <a:endParaRPr lang="es-MX"/>
        </a:p>
      </dgm:t>
    </dgm:pt>
    <dgm:pt modelId="{E2F0A9E0-075B-334E-B7E7-FDA79A81983F}" type="pres">
      <dgm:prSet presAssocID="{6088B3AA-EBEC-C04A-A285-B7A1C367B8ED}" presName="parentNode" presStyleLbl="node1" presStyleIdx="1" presStyleCnt="4" custScaleX="157982" custLinFactNeighborX="5758" custLinFactNeighborY="-5">
        <dgm:presLayoutVars>
          <dgm:chMax val="1"/>
          <dgm:bulletEnabled val="1"/>
        </dgm:presLayoutVars>
      </dgm:prSet>
      <dgm:spPr/>
      <dgm:t>
        <a:bodyPr/>
        <a:lstStyle/>
        <a:p>
          <a:endParaRPr lang="es-ES_tradnl"/>
        </a:p>
      </dgm:t>
    </dgm:pt>
    <dgm:pt modelId="{F44113C0-5F10-E348-8D20-BEFBE97E87E6}" type="pres">
      <dgm:prSet presAssocID="{6088B3AA-EBEC-C04A-A285-B7A1C367B8ED}" presName="childNode" presStyleLbl="revTx" presStyleIdx="0" presStyleCnt="0">
        <dgm:presLayoutVars>
          <dgm:bulletEnabled val="1"/>
        </dgm:presLayoutVars>
      </dgm:prSet>
      <dgm:spPr/>
      <dgm:t>
        <a:bodyPr/>
        <a:lstStyle/>
        <a:p>
          <a:endParaRPr lang="es-ES"/>
        </a:p>
      </dgm:t>
    </dgm:pt>
    <dgm:pt modelId="{048A4B83-6395-5542-B615-31257247F1E9}" type="pres">
      <dgm:prSet presAssocID="{EE8C633D-5A67-D640-A581-DCD58A607C24}" presName="Name25" presStyleLbl="parChTrans1D1" presStyleIdx="1" presStyleCnt="3"/>
      <dgm:spPr/>
      <dgm:t>
        <a:bodyPr/>
        <a:lstStyle/>
        <a:p>
          <a:endParaRPr lang="es-ES"/>
        </a:p>
      </dgm:t>
    </dgm:pt>
    <dgm:pt modelId="{8268D0FE-3AB9-4A4E-8926-10A87C7E8CF6}" type="pres">
      <dgm:prSet presAssocID="{F8AFAA3A-516E-1545-9967-5C6A95F2E76C}" presName="node" presStyleCnt="0"/>
      <dgm:spPr/>
      <dgm:t>
        <a:bodyPr/>
        <a:lstStyle/>
        <a:p>
          <a:endParaRPr lang="es-MX"/>
        </a:p>
      </dgm:t>
    </dgm:pt>
    <dgm:pt modelId="{BE150CBC-4292-5947-AAB9-69E71281BB0F}" type="pres">
      <dgm:prSet presAssocID="{F8AFAA3A-516E-1545-9967-5C6A95F2E76C}" presName="parentNode" presStyleLbl="node1" presStyleIdx="2" presStyleCnt="4" custScaleX="165570" custLinFactNeighborX="36368">
        <dgm:presLayoutVars>
          <dgm:chMax val="1"/>
          <dgm:bulletEnabled val="1"/>
        </dgm:presLayoutVars>
      </dgm:prSet>
      <dgm:spPr/>
      <dgm:t>
        <a:bodyPr/>
        <a:lstStyle/>
        <a:p>
          <a:endParaRPr lang="es-ES_tradnl"/>
        </a:p>
      </dgm:t>
    </dgm:pt>
    <dgm:pt modelId="{AE845047-868F-8346-97B5-70BCD9218CCA}" type="pres">
      <dgm:prSet presAssocID="{F8AFAA3A-516E-1545-9967-5C6A95F2E76C}" presName="childNode" presStyleLbl="revTx" presStyleIdx="0" presStyleCnt="0">
        <dgm:presLayoutVars>
          <dgm:bulletEnabled val="1"/>
        </dgm:presLayoutVars>
      </dgm:prSet>
      <dgm:spPr/>
      <dgm:t>
        <a:bodyPr/>
        <a:lstStyle/>
        <a:p>
          <a:endParaRPr lang="es-ES"/>
        </a:p>
      </dgm:t>
    </dgm:pt>
    <dgm:pt modelId="{2CE10AE6-3792-2547-8228-849D5A8D57EE}" type="pres">
      <dgm:prSet presAssocID="{752B1F53-75D0-504A-AF2C-7FAD050897E0}" presName="Name25" presStyleLbl="parChTrans1D1" presStyleIdx="2" presStyleCnt="3"/>
      <dgm:spPr/>
      <dgm:t>
        <a:bodyPr/>
        <a:lstStyle/>
        <a:p>
          <a:endParaRPr lang="es-ES"/>
        </a:p>
      </dgm:t>
    </dgm:pt>
    <dgm:pt modelId="{815D95CE-82F6-8949-997F-3F47CCEC5CB8}" type="pres">
      <dgm:prSet presAssocID="{6FFDAC90-C267-B549-8198-0650D6799201}" presName="node" presStyleCnt="0"/>
      <dgm:spPr/>
      <dgm:t>
        <a:bodyPr/>
        <a:lstStyle/>
        <a:p>
          <a:endParaRPr lang="es-MX"/>
        </a:p>
      </dgm:t>
    </dgm:pt>
    <dgm:pt modelId="{A3BE6AB6-C96C-D645-9D75-BE315748FEE3}" type="pres">
      <dgm:prSet presAssocID="{6FFDAC90-C267-B549-8198-0650D6799201}" presName="parentNode" presStyleLbl="node1" presStyleIdx="3" presStyleCnt="4" custScaleX="187042" custLinFactNeighborX="17166" custLinFactNeighborY="-7174">
        <dgm:presLayoutVars>
          <dgm:chMax val="1"/>
          <dgm:bulletEnabled val="1"/>
        </dgm:presLayoutVars>
      </dgm:prSet>
      <dgm:spPr/>
      <dgm:t>
        <a:bodyPr/>
        <a:lstStyle/>
        <a:p>
          <a:endParaRPr lang="es-ES"/>
        </a:p>
      </dgm:t>
    </dgm:pt>
    <dgm:pt modelId="{5F6D5E94-3CD7-0747-941A-AB5022472006}" type="pres">
      <dgm:prSet presAssocID="{6FFDAC90-C267-B549-8198-0650D6799201}" presName="childNode" presStyleLbl="revTx" presStyleIdx="0" presStyleCnt="0">
        <dgm:presLayoutVars>
          <dgm:bulletEnabled val="1"/>
        </dgm:presLayoutVars>
      </dgm:prSet>
      <dgm:spPr/>
      <dgm:t>
        <a:bodyPr/>
        <a:lstStyle/>
        <a:p>
          <a:endParaRPr lang="es-ES"/>
        </a:p>
      </dgm:t>
    </dgm:pt>
  </dgm:ptLst>
  <dgm:cxnLst>
    <dgm:cxn modelId="{B0CE9C0A-0BB5-43C8-9E7E-6EB8A9FE1289}" type="presOf" srcId="{B99B94E2-642E-E34A-8CBF-D5B36730E761}" destId="{D11376C8-BF7B-B348-917D-1FD3693563DE}" srcOrd="0" destOrd="0" presId="urn:microsoft.com/office/officeart/2005/8/layout/radial2"/>
    <dgm:cxn modelId="{441CC3E3-6323-6A45-9F8B-ACD6A477A654}" srcId="{B99B94E2-642E-E34A-8CBF-D5B36730E761}" destId="{F8AFAA3A-516E-1545-9967-5C6A95F2E76C}" srcOrd="1" destOrd="0" parTransId="{EE8C633D-5A67-D640-A581-DCD58A607C24}" sibTransId="{F504EC31-B3AC-B844-9C71-7BA434070055}"/>
    <dgm:cxn modelId="{E3A5C8BA-56C8-49AA-855C-C90D66250882}" type="presOf" srcId="{F8AFAA3A-516E-1545-9967-5C6A95F2E76C}" destId="{BE150CBC-4292-5947-AAB9-69E71281BB0F}" srcOrd="0" destOrd="0" presId="urn:microsoft.com/office/officeart/2005/8/layout/radial2"/>
    <dgm:cxn modelId="{0DDBBFF4-0301-4C68-BECF-9295BC4D941B}" type="presOf" srcId="{752B1F53-75D0-504A-AF2C-7FAD050897E0}" destId="{2CE10AE6-3792-2547-8228-849D5A8D57EE}" srcOrd="0" destOrd="0" presId="urn:microsoft.com/office/officeart/2005/8/layout/radial2"/>
    <dgm:cxn modelId="{8D3D35D4-3079-4D94-A9ED-8ABFB9110365}" type="presOf" srcId="{7D4EEE89-862B-5645-AEF8-B5ABE3054005}" destId="{25635890-64C3-C54C-9D39-298D6415FBE1}" srcOrd="0" destOrd="0" presId="urn:microsoft.com/office/officeart/2005/8/layout/radial2"/>
    <dgm:cxn modelId="{474DBD39-8966-4F67-81F6-67CC31561BAA}" type="presOf" srcId="{EE8C633D-5A67-D640-A581-DCD58A607C24}" destId="{048A4B83-6395-5542-B615-31257247F1E9}" srcOrd="0" destOrd="0" presId="urn:microsoft.com/office/officeart/2005/8/layout/radial2"/>
    <dgm:cxn modelId="{E7D92626-839D-8545-BA36-2AFC613A25E6}" srcId="{B99B94E2-642E-E34A-8CBF-D5B36730E761}" destId="{6FFDAC90-C267-B549-8198-0650D6799201}" srcOrd="2" destOrd="0" parTransId="{752B1F53-75D0-504A-AF2C-7FAD050897E0}" sibTransId="{63670ACE-9EFC-4740-8C83-1B802422FB8A}"/>
    <dgm:cxn modelId="{4BC8972A-8E9C-4BB8-B582-035A975E177C}" type="presOf" srcId="{6FFDAC90-C267-B549-8198-0650D6799201}" destId="{A3BE6AB6-C96C-D645-9D75-BE315748FEE3}" srcOrd="0" destOrd="0" presId="urn:microsoft.com/office/officeart/2005/8/layout/radial2"/>
    <dgm:cxn modelId="{B19A0AAC-A0C2-4FB8-892D-FFE50AFE2F0A}" type="presOf" srcId="{6088B3AA-EBEC-C04A-A285-B7A1C367B8ED}" destId="{E2F0A9E0-075B-334E-B7E7-FDA79A81983F}" srcOrd="0" destOrd="0" presId="urn:microsoft.com/office/officeart/2005/8/layout/radial2"/>
    <dgm:cxn modelId="{EE4E86F2-B06E-0B4F-9B97-0648A422EABE}" srcId="{B99B94E2-642E-E34A-8CBF-D5B36730E761}" destId="{6088B3AA-EBEC-C04A-A285-B7A1C367B8ED}" srcOrd="0" destOrd="0" parTransId="{7D4EEE89-862B-5645-AEF8-B5ABE3054005}" sibTransId="{35168187-51B6-9E49-878C-2BA00FEC5239}"/>
    <dgm:cxn modelId="{5ECB86B8-56E1-4F0D-9062-174A15330481}" type="presParOf" srcId="{D11376C8-BF7B-B348-917D-1FD3693563DE}" destId="{F19FE6E7-8F20-9E45-BCEF-174D0EB8246D}" srcOrd="0" destOrd="0" presId="urn:microsoft.com/office/officeart/2005/8/layout/radial2"/>
    <dgm:cxn modelId="{D853E611-2BCB-4FBA-B7CA-C87BA7109AA3}" type="presParOf" srcId="{F19FE6E7-8F20-9E45-BCEF-174D0EB8246D}" destId="{918C8A8A-E6AD-A04F-ABEA-6C75C8E5F830}" srcOrd="0" destOrd="0" presId="urn:microsoft.com/office/officeart/2005/8/layout/radial2"/>
    <dgm:cxn modelId="{5EC4922B-632D-4BFA-96E3-1275F0186FF5}" type="presParOf" srcId="{918C8A8A-E6AD-A04F-ABEA-6C75C8E5F830}" destId="{572320D0-37C5-594C-AB80-3B6EC68FE6B7}" srcOrd="0" destOrd="0" presId="urn:microsoft.com/office/officeart/2005/8/layout/radial2"/>
    <dgm:cxn modelId="{08DFA2C8-58B8-4435-B0F9-1B71BCF566DD}" type="presParOf" srcId="{918C8A8A-E6AD-A04F-ABEA-6C75C8E5F830}" destId="{7F0FD9EE-6762-DB4E-9894-0A52C366F683}" srcOrd="1" destOrd="0" presId="urn:microsoft.com/office/officeart/2005/8/layout/radial2"/>
    <dgm:cxn modelId="{6E15EA4F-38D7-4EF1-B813-9CF0149A6189}" type="presParOf" srcId="{F19FE6E7-8F20-9E45-BCEF-174D0EB8246D}" destId="{25635890-64C3-C54C-9D39-298D6415FBE1}" srcOrd="1" destOrd="0" presId="urn:microsoft.com/office/officeart/2005/8/layout/radial2"/>
    <dgm:cxn modelId="{52859764-9078-424E-9611-9FB23752476B}" type="presParOf" srcId="{F19FE6E7-8F20-9E45-BCEF-174D0EB8246D}" destId="{C33950B6-DCCF-4847-9C3C-C3BBE55ACC89}" srcOrd="2" destOrd="0" presId="urn:microsoft.com/office/officeart/2005/8/layout/radial2"/>
    <dgm:cxn modelId="{81EE0F69-7886-4E5B-9E5C-0759AC3BC27D}" type="presParOf" srcId="{C33950B6-DCCF-4847-9C3C-C3BBE55ACC89}" destId="{E2F0A9E0-075B-334E-B7E7-FDA79A81983F}" srcOrd="0" destOrd="0" presId="urn:microsoft.com/office/officeart/2005/8/layout/radial2"/>
    <dgm:cxn modelId="{B90FBFA3-F40B-4938-B432-FF2980873D2E}" type="presParOf" srcId="{C33950B6-DCCF-4847-9C3C-C3BBE55ACC89}" destId="{F44113C0-5F10-E348-8D20-BEFBE97E87E6}" srcOrd="1" destOrd="0" presId="urn:microsoft.com/office/officeart/2005/8/layout/radial2"/>
    <dgm:cxn modelId="{A983DDB8-B1A9-49A6-B789-05C51FABDF62}" type="presParOf" srcId="{F19FE6E7-8F20-9E45-BCEF-174D0EB8246D}" destId="{048A4B83-6395-5542-B615-31257247F1E9}" srcOrd="3" destOrd="0" presId="urn:microsoft.com/office/officeart/2005/8/layout/radial2"/>
    <dgm:cxn modelId="{5B01D12C-FF26-4978-9FB1-E2144CA862AB}" type="presParOf" srcId="{F19FE6E7-8F20-9E45-BCEF-174D0EB8246D}" destId="{8268D0FE-3AB9-4A4E-8926-10A87C7E8CF6}" srcOrd="4" destOrd="0" presId="urn:microsoft.com/office/officeart/2005/8/layout/radial2"/>
    <dgm:cxn modelId="{263510AB-9222-4B57-97AB-626866D5AA75}" type="presParOf" srcId="{8268D0FE-3AB9-4A4E-8926-10A87C7E8CF6}" destId="{BE150CBC-4292-5947-AAB9-69E71281BB0F}" srcOrd="0" destOrd="0" presId="urn:microsoft.com/office/officeart/2005/8/layout/radial2"/>
    <dgm:cxn modelId="{23829E57-D002-4907-A4AA-F0F92003810E}" type="presParOf" srcId="{8268D0FE-3AB9-4A4E-8926-10A87C7E8CF6}" destId="{AE845047-868F-8346-97B5-70BCD9218CCA}" srcOrd="1" destOrd="0" presId="urn:microsoft.com/office/officeart/2005/8/layout/radial2"/>
    <dgm:cxn modelId="{7D2A688C-1CF4-4AE8-B354-6E56D0EF79A1}" type="presParOf" srcId="{F19FE6E7-8F20-9E45-BCEF-174D0EB8246D}" destId="{2CE10AE6-3792-2547-8228-849D5A8D57EE}" srcOrd="5" destOrd="0" presId="urn:microsoft.com/office/officeart/2005/8/layout/radial2"/>
    <dgm:cxn modelId="{7B8EDE36-7DC6-4DA5-B759-D56323E23656}" type="presParOf" srcId="{F19FE6E7-8F20-9E45-BCEF-174D0EB8246D}" destId="{815D95CE-82F6-8949-997F-3F47CCEC5CB8}" srcOrd="6" destOrd="0" presId="urn:microsoft.com/office/officeart/2005/8/layout/radial2"/>
    <dgm:cxn modelId="{8CE7C838-E6BF-4C8F-90CE-455A6055FBB6}" type="presParOf" srcId="{815D95CE-82F6-8949-997F-3F47CCEC5CB8}" destId="{A3BE6AB6-C96C-D645-9D75-BE315748FEE3}" srcOrd="0" destOrd="0" presId="urn:microsoft.com/office/officeart/2005/8/layout/radial2"/>
    <dgm:cxn modelId="{F6A71611-4D87-4EA6-A4B7-0CE7EC6A9617}" type="presParOf" srcId="{815D95CE-82F6-8949-997F-3F47CCEC5CB8}" destId="{5F6D5E94-3CD7-0747-941A-AB5022472006}" srcOrd="1" destOrd="0" presId="urn:microsoft.com/office/officeart/2005/8/layout/radial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EA735AA-0441-41A4-83CD-5F614E6D2FE2}">
      <dsp:nvSpPr>
        <dsp:cNvPr id="0" name=""/>
        <dsp:cNvSpPr/>
      </dsp:nvSpPr>
      <dsp:spPr>
        <a:xfrm>
          <a:off x="2714212" y="1958414"/>
          <a:ext cx="2393617" cy="2393617"/>
        </a:xfrm>
        <a:prstGeom prst="gear9">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kern="1200" dirty="0" smtClean="0"/>
            <a:t>LATINOAMÉRICA</a:t>
          </a:r>
          <a:endParaRPr lang="es-ES" sz="1600" kern="1200" dirty="0"/>
        </a:p>
      </dsp:txBody>
      <dsp:txXfrm>
        <a:off x="2714212" y="1958414"/>
        <a:ext cx="2393617" cy="2393617"/>
      </dsp:txXfrm>
    </dsp:sp>
    <dsp:sp modelId="{FA10B036-8A53-4687-A9E8-C5D9599E3F7A}">
      <dsp:nvSpPr>
        <dsp:cNvPr id="0" name=""/>
        <dsp:cNvSpPr/>
      </dsp:nvSpPr>
      <dsp:spPr>
        <a:xfrm>
          <a:off x="1437748" y="1392650"/>
          <a:ext cx="1740812" cy="1740812"/>
        </a:xfrm>
        <a:prstGeom prst="gear6">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b="1" kern="1200" dirty="0" smtClean="0">
              <a:solidFill>
                <a:srgbClr val="FF0000"/>
              </a:solidFill>
            </a:rPr>
            <a:t>MÉXICO</a:t>
          </a:r>
          <a:endParaRPr lang="es-ES" sz="1800" b="1" kern="1200" dirty="0">
            <a:solidFill>
              <a:srgbClr val="FF0000"/>
            </a:solidFill>
          </a:endParaRPr>
        </a:p>
      </dsp:txBody>
      <dsp:txXfrm>
        <a:off x="1437748" y="1392650"/>
        <a:ext cx="1740812" cy="1740812"/>
      </dsp:txXfrm>
    </dsp:sp>
    <dsp:sp modelId="{15B7B07E-9D1C-4A87-AA6B-0771F685B9A5}">
      <dsp:nvSpPr>
        <dsp:cNvPr id="0" name=""/>
        <dsp:cNvSpPr/>
      </dsp:nvSpPr>
      <dsp:spPr>
        <a:xfrm>
          <a:off x="2592286" y="310592"/>
          <a:ext cx="1705641" cy="1705641"/>
        </a:xfrm>
        <a:prstGeom prst="gear6">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kern="1200" dirty="0" smtClean="0"/>
            <a:t>Región de </a:t>
          </a:r>
          <a:r>
            <a:rPr lang="es-ES" sz="1200" b="1" kern="1200" dirty="0" smtClean="0">
              <a:solidFill>
                <a:srgbClr val="FF0000"/>
              </a:solidFill>
            </a:rPr>
            <a:t>LOS TUXTLAS</a:t>
          </a:r>
          <a:endParaRPr lang="es-ES" sz="1200" b="1" kern="1200" dirty="0">
            <a:solidFill>
              <a:srgbClr val="FF0000"/>
            </a:solidFill>
          </a:endParaRPr>
        </a:p>
      </dsp:txBody>
      <dsp:txXfrm rot="900000">
        <a:off x="2966383" y="684689"/>
        <a:ext cx="957447" cy="957447"/>
      </dsp:txXfrm>
    </dsp:sp>
    <dsp:sp modelId="{837A4E65-7767-4F0B-8877-22ED4E9477C3}">
      <dsp:nvSpPr>
        <dsp:cNvPr id="0" name=""/>
        <dsp:cNvSpPr/>
      </dsp:nvSpPr>
      <dsp:spPr>
        <a:xfrm>
          <a:off x="2648077" y="1596236"/>
          <a:ext cx="3063830" cy="3063830"/>
        </a:xfrm>
        <a:prstGeom prst="circularArrow">
          <a:avLst>
            <a:gd name="adj1" fmla="val 4688"/>
            <a:gd name="adj2" fmla="val 299029"/>
            <a:gd name="adj3" fmla="val 2519852"/>
            <a:gd name="adj4" fmla="val 15853358"/>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451F39-219A-4EBD-B429-14FD5F400830}">
      <dsp:nvSpPr>
        <dsp:cNvPr id="0" name=""/>
        <dsp:cNvSpPr/>
      </dsp:nvSpPr>
      <dsp:spPr>
        <a:xfrm>
          <a:off x="1129453" y="1006797"/>
          <a:ext cx="2226064" cy="2226064"/>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AF4AA9-D5C0-4AA2-A92C-CD3016891978}">
      <dsp:nvSpPr>
        <dsp:cNvPr id="0" name=""/>
        <dsp:cNvSpPr/>
      </dsp:nvSpPr>
      <dsp:spPr>
        <a:xfrm>
          <a:off x="2018248" y="-182609"/>
          <a:ext cx="2400145" cy="2400145"/>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40EAAF-5766-2A4E-B194-940016CD6DE1}">
      <dsp:nvSpPr>
        <dsp:cNvPr id="0" name=""/>
        <dsp:cNvSpPr/>
      </dsp:nvSpPr>
      <dsp:spPr>
        <a:xfrm>
          <a:off x="879358" y="-151210"/>
          <a:ext cx="4054539" cy="4054539"/>
        </a:xfrm>
        <a:prstGeom prst="circularArrow">
          <a:avLst>
            <a:gd name="adj1" fmla="val 5544"/>
            <a:gd name="adj2" fmla="val 330680"/>
            <a:gd name="adj3" fmla="val 13440891"/>
            <a:gd name="adj4" fmla="val 17593416"/>
            <a:gd name="adj5" fmla="val 5757"/>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AE8DCE3-C93A-F647-8222-7A47ED182BF3}">
      <dsp:nvSpPr>
        <dsp:cNvPr id="0" name=""/>
        <dsp:cNvSpPr/>
      </dsp:nvSpPr>
      <dsp:spPr>
        <a:xfrm>
          <a:off x="1823863" y="-26153"/>
          <a:ext cx="2165529" cy="933152"/>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_tradnl" sz="2400" kern="1200" dirty="0" smtClean="0"/>
            <a:t>REDESGEA</a:t>
          </a:r>
          <a:endParaRPr lang="es-ES_tradnl" sz="2400" kern="1200" dirty="0"/>
        </a:p>
      </dsp:txBody>
      <dsp:txXfrm>
        <a:off x="1823863" y="-26153"/>
        <a:ext cx="2165529" cy="933152"/>
      </dsp:txXfrm>
    </dsp:sp>
    <dsp:sp modelId="{CD55085E-A759-484C-94E3-D2E5FD117EE4}">
      <dsp:nvSpPr>
        <dsp:cNvPr id="0" name=""/>
        <dsp:cNvSpPr/>
      </dsp:nvSpPr>
      <dsp:spPr>
        <a:xfrm>
          <a:off x="3316587" y="1257168"/>
          <a:ext cx="2779412" cy="1043936"/>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GRANJA ESCUELA CON RESIDENCIA 6 FAMILIAS</a:t>
          </a:r>
          <a:endParaRPr lang="es-ES_tradnl" sz="2000" kern="1200" dirty="0"/>
        </a:p>
      </dsp:txBody>
      <dsp:txXfrm>
        <a:off x="3316587" y="1257168"/>
        <a:ext cx="2779412" cy="1043936"/>
      </dsp:txXfrm>
    </dsp:sp>
    <dsp:sp modelId="{5EF14B1F-D594-C24C-A900-98DD243260CE}">
      <dsp:nvSpPr>
        <dsp:cNvPr id="0" name=""/>
        <dsp:cNvSpPr/>
      </dsp:nvSpPr>
      <dsp:spPr>
        <a:xfrm>
          <a:off x="3273176" y="2863393"/>
          <a:ext cx="2822823" cy="1043870"/>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TALLERES PRÁCTICOS COOPERATIVISTAS</a:t>
          </a:r>
          <a:endParaRPr lang="es-ES_tradnl" sz="2000" kern="1200" dirty="0"/>
        </a:p>
      </dsp:txBody>
      <dsp:txXfrm>
        <a:off x="3273176" y="2863393"/>
        <a:ext cx="2822823" cy="1043870"/>
      </dsp:txXfrm>
    </dsp:sp>
    <dsp:sp modelId="{1DAF4F9D-B571-BA40-862B-6813549D9402}">
      <dsp:nvSpPr>
        <dsp:cNvPr id="0" name=""/>
        <dsp:cNvSpPr/>
      </dsp:nvSpPr>
      <dsp:spPr>
        <a:xfrm>
          <a:off x="0" y="2932195"/>
          <a:ext cx="2451092" cy="986985"/>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APOYO  RECURSOS EMPRESA FAMILIAR</a:t>
          </a:r>
          <a:endParaRPr lang="es-ES_tradnl" sz="2000" kern="1200" dirty="0"/>
        </a:p>
      </dsp:txBody>
      <dsp:txXfrm>
        <a:off x="0" y="2932195"/>
        <a:ext cx="2451092" cy="986985"/>
      </dsp:txXfrm>
    </dsp:sp>
    <dsp:sp modelId="{7C9CD8B8-3863-2749-9C03-0F7ED6EBAAF3}">
      <dsp:nvSpPr>
        <dsp:cNvPr id="0" name=""/>
        <dsp:cNvSpPr/>
      </dsp:nvSpPr>
      <dsp:spPr>
        <a:xfrm>
          <a:off x="317" y="1257175"/>
          <a:ext cx="2431776" cy="1067320"/>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MEJORA  del MERCADO LOCAL</a:t>
          </a:r>
          <a:endParaRPr lang="es-ES_tradnl" sz="2000" kern="1200" dirty="0"/>
        </a:p>
      </dsp:txBody>
      <dsp:txXfrm>
        <a:off x="317" y="1257175"/>
        <a:ext cx="2431776" cy="10673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40EAAF-5766-2A4E-B194-940016CD6DE1}">
      <dsp:nvSpPr>
        <dsp:cNvPr id="0" name=""/>
        <dsp:cNvSpPr/>
      </dsp:nvSpPr>
      <dsp:spPr>
        <a:xfrm>
          <a:off x="1095834" y="-81536"/>
          <a:ext cx="4054539" cy="4054539"/>
        </a:xfrm>
        <a:prstGeom prst="circularArrow">
          <a:avLst>
            <a:gd name="adj1" fmla="val 5544"/>
            <a:gd name="adj2" fmla="val 330680"/>
            <a:gd name="adj3" fmla="val 13638363"/>
            <a:gd name="adj4" fmla="val 17470265"/>
            <a:gd name="adj5" fmla="val 5757"/>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AE8DCE3-C93A-F647-8222-7A47ED182BF3}">
      <dsp:nvSpPr>
        <dsp:cNvPr id="0" name=""/>
        <dsp:cNvSpPr/>
      </dsp:nvSpPr>
      <dsp:spPr>
        <a:xfrm>
          <a:off x="2118090" y="-11943"/>
          <a:ext cx="2010028" cy="933152"/>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_tradnl" sz="2400" kern="1200" dirty="0" smtClean="0"/>
            <a:t>CENTRO RESIDENCIAL</a:t>
          </a:r>
          <a:endParaRPr lang="es-ES_tradnl" sz="2400" kern="1200" dirty="0"/>
        </a:p>
      </dsp:txBody>
      <dsp:txXfrm>
        <a:off x="2118090" y="-11943"/>
        <a:ext cx="2010028" cy="933152"/>
      </dsp:txXfrm>
    </dsp:sp>
    <dsp:sp modelId="{CD55085E-A759-484C-94E3-D2E5FD117EE4}">
      <dsp:nvSpPr>
        <dsp:cNvPr id="0" name=""/>
        <dsp:cNvSpPr/>
      </dsp:nvSpPr>
      <dsp:spPr>
        <a:xfrm>
          <a:off x="3964642" y="1332141"/>
          <a:ext cx="2131357" cy="1077165"/>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CENTRO de CAPACITACIÓN SUSTENTABLE</a:t>
          </a:r>
          <a:endParaRPr lang="es-ES_tradnl" sz="2000" kern="1200" dirty="0"/>
        </a:p>
      </dsp:txBody>
      <dsp:txXfrm>
        <a:off x="3964642" y="1332141"/>
        <a:ext cx="2131357" cy="1077165"/>
      </dsp:txXfrm>
    </dsp:sp>
    <dsp:sp modelId="{5EF14B1F-D594-C24C-A900-98DD243260CE}">
      <dsp:nvSpPr>
        <dsp:cNvPr id="0" name=""/>
        <dsp:cNvSpPr/>
      </dsp:nvSpPr>
      <dsp:spPr>
        <a:xfrm>
          <a:off x="3404172" y="2913365"/>
          <a:ext cx="2691827" cy="933152"/>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TRANSFERENCIA DE ECO-GENIALIDADES</a:t>
          </a:r>
          <a:endParaRPr lang="es-ES_tradnl" sz="2000" kern="1200" dirty="0"/>
        </a:p>
      </dsp:txBody>
      <dsp:txXfrm>
        <a:off x="3404172" y="2913365"/>
        <a:ext cx="2691827" cy="933152"/>
      </dsp:txXfrm>
    </dsp:sp>
    <dsp:sp modelId="{1DAF4F9D-B571-BA40-862B-6813549D9402}">
      <dsp:nvSpPr>
        <dsp:cNvPr id="0" name=""/>
        <dsp:cNvSpPr/>
      </dsp:nvSpPr>
      <dsp:spPr>
        <a:xfrm>
          <a:off x="0" y="2946415"/>
          <a:ext cx="2691827" cy="986985"/>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GENERACIÓN DE RECURSOS, EMPLEO Y RIQUEZA</a:t>
          </a:r>
          <a:endParaRPr lang="es-ES_tradnl" sz="2000" kern="1200" dirty="0"/>
        </a:p>
      </dsp:txBody>
      <dsp:txXfrm>
        <a:off x="0" y="2946415"/>
        <a:ext cx="2691827" cy="986985"/>
      </dsp:txXfrm>
    </dsp:sp>
    <dsp:sp modelId="{7C9CD8B8-3863-2749-9C03-0F7ED6EBAAF3}">
      <dsp:nvSpPr>
        <dsp:cNvPr id="0" name=""/>
        <dsp:cNvSpPr/>
      </dsp:nvSpPr>
      <dsp:spPr>
        <a:xfrm>
          <a:off x="0" y="1344791"/>
          <a:ext cx="2431776" cy="1064512"/>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RED de COOPERATIVAS AUTOSOSTENIBLES</a:t>
          </a:r>
          <a:endParaRPr lang="es-ES_tradnl" sz="2000" kern="1200" dirty="0"/>
        </a:p>
      </dsp:txBody>
      <dsp:txXfrm>
        <a:off x="0" y="1344791"/>
        <a:ext cx="2431776" cy="106451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8F23D48-56B0-4C4A-9B0D-3B8D0A48BC6C}">
      <dsp:nvSpPr>
        <dsp:cNvPr id="0" name=""/>
        <dsp:cNvSpPr/>
      </dsp:nvSpPr>
      <dsp:spPr>
        <a:xfrm>
          <a:off x="5543" y="349"/>
          <a:ext cx="6542113" cy="109195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scene3d>
        <a:sp3d>
          <a:bevelT w="152400" h="50800" prst="softRound"/>
        </a:sp3d>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s-ES_tradnl" sz="4700" kern="1200" dirty="0" smtClean="0"/>
            <a:t>REDESGEA</a:t>
          </a:r>
          <a:endParaRPr lang="es-ES_tradnl" sz="4700" kern="1200" dirty="0"/>
        </a:p>
      </dsp:txBody>
      <dsp:txXfrm>
        <a:off x="5543" y="349"/>
        <a:ext cx="6542113" cy="1091951"/>
      </dsp:txXfrm>
    </dsp:sp>
    <dsp:sp modelId="{C17C4A4C-9F74-1F42-877C-E9D361DF1EDF}">
      <dsp:nvSpPr>
        <dsp:cNvPr id="0" name=""/>
        <dsp:cNvSpPr/>
      </dsp:nvSpPr>
      <dsp:spPr>
        <a:xfrm>
          <a:off x="527736" y="1235224"/>
          <a:ext cx="2502902" cy="1091951"/>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Centro Residencial de Capacitación</a:t>
          </a:r>
          <a:endParaRPr lang="es-ES_tradnl" sz="2000" kern="1200" dirty="0"/>
        </a:p>
      </dsp:txBody>
      <dsp:txXfrm>
        <a:off x="527736" y="1235224"/>
        <a:ext cx="2502902" cy="1091951"/>
      </dsp:txXfrm>
    </dsp:sp>
    <dsp:sp modelId="{599A7A5A-9707-9849-9CEE-00187B732C83}">
      <dsp:nvSpPr>
        <dsp:cNvPr id="0" name=""/>
        <dsp:cNvSpPr/>
      </dsp:nvSpPr>
      <dsp:spPr>
        <a:xfrm>
          <a:off x="153942" y="2412898"/>
          <a:ext cx="1813941" cy="1091951"/>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Desarrollo</a:t>
          </a:r>
        </a:p>
        <a:p>
          <a:pPr lvl="0" algn="ctr" defTabSz="889000">
            <a:lnSpc>
              <a:spcPct val="90000"/>
            </a:lnSpc>
            <a:spcBef>
              <a:spcPct val="0"/>
            </a:spcBef>
            <a:spcAft>
              <a:spcPct val="35000"/>
            </a:spcAft>
          </a:pPr>
          <a:r>
            <a:rPr lang="es-ES_tradnl" sz="2000" kern="1200" dirty="0" smtClean="0"/>
            <a:t>Social</a:t>
          </a:r>
          <a:endParaRPr lang="es-ES_tradnl" sz="2000" kern="1200" dirty="0"/>
        </a:p>
      </dsp:txBody>
      <dsp:txXfrm>
        <a:off x="153942" y="2412898"/>
        <a:ext cx="1813941" cy="1091951"/>
      </dsp:txXfrm>
    </dsp:sp>
    <dsp:sp modelId="{5105B3E3-4740-7742-8D20-14A369B81A2A}">
      <dsp:nvSpPr>
        <dsp:cNvPr id="0" name=""/>
        <dsp:cNvSpPr/>
      </dsp:nvSpPr>
      <dsp:spPr>
        <a:xfrm>
          <a:off x="2193845" y="2412898"/>
          <a:ext cx="2006291" cy="1091951"/>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ts val="600"/>
            </a:spcAft>
          </a:pPr>
          <a:r>
            <a:rPr lang="es-ES_tradnl" sz="2000" kern="1200" dirty="0" smtClean="0"/>
            <a:t>Desarrollo</a:t>
          </a:r>
        </a:p>
        <a:p>
          <a:pPr lvl="0" algn="ctr" defTabSz="889000">
            <a:lnSpc>
              <a:spcPct val="90000"/>
            </a:lnSpc>
            <a:spcBef>
              <a:spcPct val="0"/>
            </a:spcBef>
            <a:spcAft>
              <a:spcPts val="600"/>
            </a:spcAft>
          </a:pPr>
          <a:r>
            <a:rPr lang="es-ES_tradnl" sz="2000" kern="1200" dirty="0" smtClean="0"/>
            <a:t>Científico</a:t>
          </a:r>
        </a:p>
        <a:p>
          <a:pPr lvl="0" algn="ctr" defTabSz="889000">
            <a:lnSpc>
              <a:spcPct val="90000"/>
            </a:lnSpc>
            <a:spcBef>
              <a:spcPct val="0"/>
            </a:spcBef>
            <a:spcAft>
              <a:spcPts val="600"/>
            </a:spcAft>
          </a:pPr>
          <a:r>
            <a:rPr lang="es-ES_tradnl" sz="2000" kern="1200" dirty="0" smtClean="0"/>
            <a:t>Técnico</a:t>
          </a:r>
          <a:endParaRPr lang="es-ES_tradnl" sz="2000" kern="1200" dirty="0"/>
        </a:p>
      </dsp:txBody>
      <dsp:txXfrm>
        <a:off x="2193845" y="2412898"/>
        <a:ext cx="2006291" cy="1091951"/>
      </dsp:txXfrm>
    </dsp:sp>
    <dsp:sp modelId="{90C4F84D-281F-7347-883C-531386B18704}">
      <dsp:nvSpPr>
        <dsp:cNvPr id="0" name=""/>
        <dsp:cNvSpPr/>
      </dsp:nvSpPr>
      <dsp:spPr>
        <a:xfrm>
          <a:off x="3336028" y="1206624"/>
          <a:ext cx="2480553" cy="1091951"/>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COOPERATIVAS de Granjas-Escuela</a:t>
          </a:r>
        </a:p>
        <a:p>
          <a:pPr lvl="0" algn="ctr" defTabSz="889000">
            <a:lnSpc>
              <a:spcPct val="90000"/>
            </a:lnSpc>
            <a:spcBef>
              <a:spcPct val="0"/>
            </a:spcBef>
            <a:spcAft>
              <a:spcPct val="35000"/>
            </a:spcAft>
          </a:pPr>
          <a:r>
            <a:rPr lang="es-ES_tradnl" sz="1800" kern="1200" dirty="0" smtClean="0">
              <a:solidFill>
                <a:srgbClr val="FF0000"/>
              </a:solidFill>
            </a:rPr>
            <a:t>México</a:t>
          </a:r>
          <a:r>
            <a:rPr lang="es-ES_tradnl" sz="1800" kern="1200" dirty="0" smtClean="0"/>
            <a:t>, Latinoamérica…</a:t>
          </a:r>
          <a:endParaRPr lang="es-ES_tradnl" sz="1800" kern="1200" dirty="0"/>
        </a:p>
      </dsp:txBody>
      <dsp:txXfrm>
        <a:off x="3336028" y="1206624"/>
        <a:ext cx="2480553" cy="1091951"/>
      </dsp:txXfrm>
    </dsp:sp>
    <dsp:sp modelId="{6FB38BCA-A6AF-9E49-95BC-41DFC6844353}">
      <dsp:nvSpPr>
        <dsp:cNvPr id="0" name=""/>
        <dsp:cNvSpPr/>
      </dsp:nvSpPr>
      <dsp:spPr>
        <a:xfrm>
          <a:off x="4445294" y="2412898"/>
          <a:ext cx="1987081" cy="1091951"/>
        </a:xfrm>
        <a:prstGeom prst="roundRect">
          <a:avLst>
            <a:gd name="adj" fmla="val 10000"/>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2000" kern="1200" dirty="0" smtClean="0"/>
            <a:t>Protección del</a:t>
          </a:r>
        </a:p>
        <a:p>
          <a:pPr lvl="0" algn="ctr" defTabSz="889000">
            <a:lnSpc>
              <a:spcPct val="90000"/>
            </a:lnSpc>
            <a:spcBef>
              <a:spcPct val="0"/>
            </a:spcBef>
            <a:spcAft>
              <a:spcPct val="35000"/>
            </a:spcAft>
          </a:pPr>
          <a:r>
            <a:rPr lang="es-ES_tradnl" sz="2000" kern="1200" dirty="0" smtClean="0"/>
            <a:t>medioambiente</a:t>
          </a:r>
          <a:endParaRPr lang="es-ES_tradnl" sz="2000" kern="1200" dirty="0"/>
        </a:p>
      </dsp:txBody>
      <dsp:txXfrm>
        <a:off x="4445294" y="2412898"/>
        <a:ext cx="1987081" cy="1091951"/>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AB7E99-5D39-3746-8BD5-0F4E8AAB298C}">
      <dsp:nvSpPr>
        <dsp:cNvPr id="0" name=""/>
        <dsp:cNvSpPr/>
      </dsp:nvSpPr>
      <dsp:spPr>
        <a:xfrm>
          <a:off x="1594478" y="625734"/>
          <a:ext cx="3545921" cy="3545921"/>
        </a:xfrm>
        <a:prstGeom prst="blockArc">
          <a:avLst>
            <a:gd name="adj1" fmla="val 10785121"/>
            <a:gd name="adj2" fmla="val 16519964"/>
            <a:gd name="adj3" fmla="val 4643"/>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7EF9EAD-0EE8-E241-B5E5-32AA753E0F6B}">
      <dsp:nvSpPr>
        <dsp:cNvPr id="0" name=""/>
        <dsp:cNvSpPr/>
      </dsp:nvSpPr>
      <dsp:spPr>
        <a:xfrm>
          <a:off x="1591942" y="539238"/>
          <a:ext cx="3545921" cy="3545921"/>
        </a:xfrm>
        <a:prstGeom prst="blockArc">
          <a:avLst>
            <a:gd name="adj1" fmla="val 5074979"/>
            <a:gd name="adj2" fmla="val 10613328"/>
            <a:gd name="adj3" fmla="val 4643"/>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4A572DD-1F54-7C43-ABA5-F51C97B7D319}">
      <dsp:nvSpPr>
        <dsp:cNvPr id="0" name=""/>
        <dsp:cNvSpPr/>
      </dsp:nvSpPr>
      <dsp:spPr>
        <a:xfrm>
          <a:off x="1819934" y="532705"/>
          <a:ext cx="3545921" cy="3545921"/>
        </a:xfrm>
        <a:prstGeom prst="blockArc">
          <a:avLst>
            <a:gd name="adj1" fmla="val 199660"/>
            <a:gd name="adj2" fmla="val 5528072"/>
            <a:gd name="adj3" fmla="val 4643"/>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8EB2710-EBE0-5940-A212-E4C4214D8136}">
      <dsp:nvSpPr>
        <dsp:cNvPr id="0" name=""/>
        <dsp:cNvSpPr/>
      </dsp:nvSpPr>
      <dsp:spPr>
        <a:xfrm>
          <a:off x="1817014" y="632134"/>
          <a:ext cx="3545921" cy="3545921"/>
        </a:xfrm>
        <a:prstGeom prst="blockArc">
          <a:avLst>
            <a:gd name="adj1" fmla="val 16077727"/>
            <a:gd name="adj2" fmla="val 2174"/>
            <a:gd name="adj3" fmla="val 4643"/>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17D9A20-94E6-4043-887D-91197B806EEB}">
      <dsp:nvSpPr>
        <dsp:cNvPr id="0" name=""/>
        <dsp:cNvSpPr/>
      </dsp:nvSpPr>
      <dsp:spPr>
        <a:xfrm>
          <a:off x="2274634" y="1512952"/>
          <a:ext cx="2421339" cy="193340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_tradnl" sz="1800" b="1" kern="1200" dirty="0" smtClean="0"/>
            <a:t>CENTRO DE FORMACIÓN Y TRANSFERENCIA</a:t>
          </a:r>
          <a:endParaRPr lang="es-ES_tradnl" sz="1800" b="1" kern="1200" dirty="0"/>
        </a:p>
      </dsp:txBody>
      <dsp:txXfrm>
        <a:off x="2274634" y="1512952"/>
        <a:ext cx="2421339" cy="1933403"/>
      </dsp:txXfrm>
    </dsp:sp>
    <dsp:sp modelId="{86730C4D-BD45-0C4F-9F5D-EBB5AA9CC005}">
      <dsp:nvSpPr>
        <dsp:cNvPr id="0" name=""/>
        <dsp:cNvSpPr/>
      </dsp:nvSpPr>
      <dsp:spPr>
        <a:xfrm>
          <a:off x="2404191" y="-101122"/>
          <a:ext cx="2248400" cy="155102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1" kern="1200" dirty="0" smtClean="0"/>
            <a:t>Red de COOPERATIVAS Granjas  Escuela</a:t>
          </a:r>
          <a:endParaRPr lang="es-ES_tradnl" sz="1600" b="1" kern="1200" dirty="0"/>
        </a:p>
      </dsp:txBody>
      <dsp:txXfrm>
        <a:off x="2404191" y="-101122"/>
        <a:ext cx="2248400" cy="1551021"/>
      </dsp:txXfrm>
    </dsp:sp>
    <dsp:sp modelId="{F19E81D3-647D-D745-A07E-F41EAEED0B52}">
      <dsp:nvSpPr>
        <dsp:cNvPr id="0" name=""/>
        <dsp:cNvSpPr/>
      </dsp:nvSpPr>
      <dsp:spPr>
        <a:xfrm>
          <a:off x="4750136" y="1834550"/>
          <a:ext cx="1143281" cy="114328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_tradnl" sz="1300" kern="1200" smtClean="0"/>
            <a:t>Desarrollo Familiar y Social</a:t>
          </a:r>
          <a:endParaRPr lang="es-ES_tradnl" sz="1300" kern="1200" dirty="0"/>
        </a:p>
      </dsp:txBody>
      <dsp:txXfrm>
        <a:off x="4750136" y="1834550"/>
        <a:ext cx="1143281" cy="1143281"/>
      </dsp:txXfrm>
    </dsp:sp>
    <dsp:sp modelId="{47FE8F36-71AC-4242-82AB-28CEF577CFCA}">
      <dsp:nvSpPr>
        <dsp:cNvPr id="0" name=""/>
        <dsp:cNvSpPr/>
      </dsp:nvSpPr>
      <dsp:spPr>
        <a:xfrm>
          <a:off x="2956751" y="3464626"/>
          <a:ext cx="1143281" cy="114328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_tradnl" sz="1300" kern="1200" smtClean="0"/>
            <a:t>Desarrollo científico-ecotécnico</a:t>
          </a:r>
          <a:endParaRPr lang="es-ES_tradnl" sz="1300" kern="1200" dirty="0"/>
        </a:p>
      </dsp:txBody>
      <dsp:txXfrm>
        <a:off x="2956751" y="3464626"/>
        <a:ext cx="1143281" cy="1143281"/>
      </dsp:txXfrm>
    </dsp:sp>
    <dsp:sp modelId="{44583EFC-C6CF-1A49-A28F-638808250225}">
      <dsp:nvSpPr>
        <dsp:cNvPr id="0" name=""/>
        <dsp:cNvSpPr/>
      </dsp:nvSpPr>
      <dsp:spPr>
        <a:xfrm>
          <a:off x="1064012" y="1834550"/>
          <a:ext cx="1143281" cy="114328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_tradnl" sz="1400" kern="1200" dirty="0" smtClean="0"/>
            <a:t>Protección del Medio Ambiente</a:t>
          </a:r>
          <a:endParaRPr lang="es-ES_tradnl" sz="1400" kern="1200" dirty="0"/>
        </a:p>
      </dsp:txBody>
      <dsp:txXfrm>
        <a:off x="1064012" y="1834550"/>
        <a:ext cx="1143281" cy="1143281"/>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CE10AE6-3792-2547-8228-849D5A8D57EE}">
      <dsp:nvSpPr>
        <dsp:cNvPr id="0" name=""/>
        <dsp:cNvSpPr/>
      </dsp:nvSpPr>
      <dsp:spPr>
        <a:xfrm rot="2381457">
          <a:off x="1574466" y="2721595"/>
          <a:ext cx="473567" cy="57656"/>
        </a:xfrm>
        <a:custGeom>
          <a:avLst/>
          <a:gdLst/>
          <a:ahLst/>
          <a:cxnLst/>
          <a:rect l="0" t="0" r="0" b="0"/>
          <a:pathLst>
            <a:path>
              <a:moveTo>
                <a:pt x="0" y="28828"/>
              </a:moveTo>
              <a:lnTo>
                <a:pt x="473567" y="2882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8A4B83-6395-5542-B615-31257247F1E9}">
      <dsp:nvSpPr>
        <dsp:cNvPr id="0" name=""/>
        <dsp:cNvSpPr/>
      </dsp:nvSpPr>
      <dsp:spPr>
        <a:xfrm>
          <a:off x="1629044" y="2003171"/>
          <a:ext cx="631782" cy="57656"/>
        </a:xfrm>
        <a:custGeom>
          <a:avLst/>
          <a:gdLst/>
          <a:ahLst/>
          <a:cxnLst/>
          <a:rect l="0" t="0" r="0" b="0"/>
          <a:pathLst>
            <a:path>
              <a:moveTo>
                <a:pt x="0" y="28828"/>
              </a:moveTo>
              <a:lnTo>
                <a:pt x="631782" y="2882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635890-64C3-C54C-9D39-298D6415FBE1}">
      <dsp:nvSpPr>
        <dsp:cNvPr id="0" name=""/>
        <dsp:cNvSpPr/>
      </dsp:nvSpPr>
      <dsp:spPr>
        <a:xfrm rot="19019139">
          <a:off x="1565240" y="1203635"/>
          <a:ext cx="474706" cy="57656"/>
        </a:xfrm>
        <a:custGeom>
          <a:avLst/>
          <a:gdLst/>
          <a:ahLst/>
          <a:cxnLst/>
          <a:rect l="0" t="0" r="0" b="0"/>
          <a:pathLst>
            <a:path>
              <a:moveTo>
                <a:pt x="0" y="28828"/>
              </a:moveTo>
              <a:lnTo>
                <a:pt x="474706" y="2882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0FD9EE-6762-DB4E-9894-0A52C366F683}">
      <dsp:nvSpPr>
        <dsp:cNvPr id="0" name=""/>
        <dsp:cNvSpPr/>
      </dsp:nvSpPr>
      <dsp:spPr>
        <a:xfrm>
          <a:off x="541745" y="1192586"/>
          <a:ext cx="1381443" cy="1615719"/>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2F0A9E0-075B-334E-B7E7-FDA79A81983F}">
      <dsp:nvSpPr>
        <dsp:cNvPr id="0" name=""/>
        <dsp:cNvSpPr/>
      </dsp:nvSpPr>
      <dsp:spPr>
        <a:xfrm>
          <a:off x="1570275" y="5"/>
          <a:ext cx="1850877" cy="1171575"/>
        </a:xfrm>
        <a:prstGeom prst="ellipse">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_tradnl" sz="2000" kern="1200" dirty="0" smtClean="0"/>
            <a:t>Ácidos grasos omega 3 y 6</a:t>
          </a:r>
          <a:endParaRPr lang="es-ES_tradnl" sz="2000" kern="1200" dirty="0"/>
        </a:p>
      </dsp:txBody>
      <dsp:txXfrm>
        <a:off x="1570275" y="5"/>
        <a:ext cx="1850877" cy="1171575"/>
      </dsp:txXfrm>
    </dsp:sp>
    <dsp:sp modelId="{BE150CBC-4292-5947-AAB9-69E71281BB0F}">
      <dsp:nvSpPr>
        <dsp:cNvPr id="0" name=""/>
        <dsp:cNvSpPr/>
      </dsp:nvSpPr>
      <dsp:spPr>
        <a:xfrm>
          <a:off x="2260826" y="1446212"/>
          <a:ext cx="1939776" cy="1171575"/>
        </a:xfrm>
        <a:prstGeom prst="ellipse">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_tradnl" sz="2000" kern="1200" smtClean="0"/>
            <a:t>βcarotenos</a:t>
          </a:r>
          <a:endParaRPr lang="es-ES_tradnl" sz="2000" kern="1200" dirty="0"/>
        </a:p>
      </dsp:txBody>
      <dsp:txXfrm>
        <a:off x="2260826" y="1446212"/>
        <a:ext cx="1939776" cy="1171575"/>
      </dsp:txXfrm>
    </dsp:sp>
    <dsp:sp modelId="{A3BE6AB6-C96C-D645-9D75-BE315748FEE3}">
      <dsp:nvSpPr>
        <dsp:cNvPr id="0" name=""/>
        <dsp:cNvSpPr/>
      </dsp:nvSpPr>
      <dsp:spPr>
        <a:xfrm>
          <a:off x="1491141" y="2808311"/>
          <a:ext cx="2191337" cy="1171575"/>
        </a:xfrm>
        <a:prstGeom prst="ellipse">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_tradnl" sz="2000" kern="1200" dirty="0" smtClean="0"/>
            <a:t>Antioxidantes</a:t>
          </a:r>
          <a:endParaRPr lang="es-ES_tradnl" sz="2000" kern="1200" dirty="0"/>
        </a:p>
      </dsp:txBody>
      <dsp:txXfrm>
        <a:off x="1491141" y="2808311"/>
        <a:ext cx="2191337" cy="1171575"/>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8E0951-32F0-43AB-BC49-5A717F84231B}" type="datetimeFigureOut">
              <a:rPr lang="es-ES" smtClean="0"/>
              <a:pPr/>
              <a:t>08/05/2018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0BAC4F-03B8-4287-A27C-02FD59AE3C5E}" type="slidenum">
              <a:rPr lang="es-ES" smtClean="0"/>
              <a:pPr/>
              <a:t>‹Nº›</a:t>
            </a:fld>
            <a:endParaRPr lang="es-ES"/>
          </a:p>
        </p:txBody>
      </p:sp>
    </p:spTree>
    <p:extLst>
      <p:ext uri="{BB962C8B-B14F-4D97-AF65-F5344CB8AC3E}">
        <p14:creationId xmlns:p14="http://schemas.microsoft.com/office/powerpoint/2010/main" xmlns="" val="831956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40BAC4F-03B8-4287-A27C-02FD59AE3C5E}" type="slidenum">
              <a:rPr lang="es-ES" smtClean="0"/>
              <a:pPr/>
              <a:t>2</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840BAC4F-03B8-4287-A27C-02FD59AE3C5E}" type="slidenum">
              <a:rPr lang="es-ES" smtClean="0"/>
              <a:pPr/>
              <a:t>20</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840BAC4F-03B8-4287-A27C-02FD59AE3C5E}" type="slidenum">
              <a:rPr lang="es-ES" smtClean="0"/>
              <a:pPr/>
              <a:t>33</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62904A2-FE8B-49DE-9B80-00981629C7D0}" type="datetimeFigureOut">
              <a:rPr lang="es-ES" smtClean="0"/>
              <a:pPr/>
              <a:t>08/05/2018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8D0A06B-ED5D-4CAC-A0DF-80E903F99B9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2904A2-FE8B-49DE-9B80-00981629C7D0}" type="datetimeFigureOut">
              <a:rPr lang="es-ES" smtClean="0"/>
              <a:pPr/>
              <a:t>08/05/2018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0A06B-ED5D-4CAC-A0DF-80E903F99B9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24.jpeg"/><Relationship Id="rId4" Type="http://schemas.openxmlformats.org/officeDocument/2006/relationships/hyperlink" Target="http://www.4vientos.net/2016/05/10/las-madres-en-mexico-solteras-pobres-sobreexplotadas/"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2.xml"/><Relationship Id="rId7" Type="http://schemas.openxmlformats.org/officeDocument/2006/relationships/image" Target="../media/image4.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3.xml"/><Relationship Id="rId7" Type="http://schemas.openxmlformats.org/officeDocument/2006/relationships/image" Target="../media/image4.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4.xml"/><Relationship Id="rId7" Type="http://schemas.openxmlformats.org/officeDocument/2006/relationships/image" Target="../media/image4.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40.jpe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5.xml"/><Relationship Id="rId7" Type="http://schemas.openxmlformats.org/officeDocument/2006/relationships/image" Target="../media/image4.jpeg"/><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diagramLayout" Target="../diagrams/layout6.xml"/><Relationship Id="rId7" Type="http://schemas.openxmlformats.org/officeDocument/2006/relationships/image" Target="../media/image49.jpe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11" Type="http://schemas.openxmlformats.org/officeDocument/2006/relationships/image" Target="../media/image5.jpeg"/><Relationship Id="rId5" Type="http://schemas.openxmlformats.org/officeDocument/2006/relationships/diagramColors" Target="../diagrams/colors6.xml"/><Relationship Id="rId10" Type="http://schemas.openxmlformats.org/officeDocument/2006/relationships/image" Target="../media/image4.jpeg"/><Relationship Id="rId4" Type="http://schemas.openxmlformats.org/officeDocument/2006/relationships/diagramQuickStyle" Target="../diagrams/quickStyle6.xml"/><Relationship Id="rId9" Type="http://schemas.openxmlformats.org/officeDocument/2006/relationships/image" Target="../media/image51.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58.jpe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package" Target="../embeddings/Documento_de_Microsoft_Office_Word1.docx"/><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2.jpeg"/><Relationship Id="rId1" Type="http://schemas.openxmlformats.org/officeDocument/2006/relationships/slideLayout" Target="../slideLayouts/slideLayout6.xml"/><Relationship Id="rId5" Type="http://schemas.openxmlformats.org/officeDocument/2006/relationships/image" Target="../media/image63.jpeg"/><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jpe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5.jpe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hyperlink" Target="https://www.youtube.com/watch?v=qmFeI4Jg4uc"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5.jpeg"/><Relationship Id="rId7" Type="http://schemas.openxmlformats.org/officeDocument/2006/relationships/image" Target="../media/image74.jpeg"/><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4.jpeg"/><Relationship Id="rId7"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es.wikipedia.org/wiki/The_Blue_Economy" TargetMode="Externa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67544" y="1340768"/>
            <a:ext cx="8208912" cy="2862322"/>
          </a:xfrm>
          <a:prstGeom prst="rect">
            <a:avLst/>
          </a:prstGeom>
          <a:noFill/>
        </p:spPr>
        <p:txBody>
          <a:bodyPr wrap="square" rtlCol="0">
            <a:spAutoFit/>
          </a:bodyPr>
          <a:lstStyle/>
          <a:p>
            <a:pPr algn="just"/>
            <a:r>
              <a:rPr lang="es-ES" dirty="0" smtClean="0">
                <a:solidFill>
                  <a:srgbClr val="1318DD"/>
                </a:solidFill>
                <a:cs typeface="Arial" pitchFamily="34" charset="0"/>
              </a:rPr>
              <a:t>Numerosos Proyectos son los que se presentan al cabo del tiempo, y muchas Asociaciones son las que se especializan en la elaboración de éstos, destinando un porcentaje elevado de la subvención en impuros gastos de forma, para recuperar la “maestría” e inversión administrativa de inicio.</a:t>
            </a:r>
          </a:p>
          <a:p>
            <a:pPr algn="just"/>
            <a:r>
              <a:rPr lang="es-ES" dirty="0" smtClean="0">
                <a:solidFill>
                  <a:srgbClr val="1318DD"/>
                </a:solidFill>
                <a:cs typeface="Arial" pitchFamily="34" charset="0"/>
              </a:rPr>
              <a:t>Este Proyecto no ha pasado por ningún </a:t>
            </a:r>
            <a:r>
              <a:rPr lang="es-ES" dirty="0" err="1" smtClean="0">
                <a:solidFill>
                  <a:srgbClr val="1318DD"/>
                </a:solidFill>
                <a:cs typeface="Arial" pitchFamily="34" charset="0"/>
              </a:rPr>
              <a:t>Consulting</a:t>
            </a:r>
            <a:r>
              <a:rPr lang="es-ES" dirty="0" smtClean="0">
                <a:solidFill>
                  <a:srgbClr val="1318DD"/>
                </a:solidFill>
                <a:cs typeface="Arial" pitchFamily="34" charset="0"/>
              </a:rPr>
              <a:t> de ingenieros especializados en la creación de “proyectos”, en donde agotan desde el principio el recurso público para desquitarse de la inversión inicial.</a:t>
            </a:r>
          </a:p>
          <a:p>
            <a:pPr algn="just"/>
            <a:r>
              <a:rPr lang="es-ES" dirty="0" smtClean="0">
                <a:solidFill>
                  <a:srgbClr val="1318DD"/>
                </a:solidFill>
                <a:cs typeface="Arial" pitchFamily="34" charset="0"/>
              </a:rPr>
              <a:t>Y dada que nuestra especialidad no es la académica propia de ningún departamento técnico de proyectos; rogamos tomen en cuenta nuestro lenguaje y exposición más coloquial que por otro lado esperamos  les haga más ameno este Proyecto.</a:t>
            </a:r>
          </a:p>
        </p:txBody>
      </p:sp>
      <p:pic>
        <p:nvPicPr>
          <p:cNvPr id="6" name="5 Imagen" descr="laluzestáahí.jpg"/>
          <p:cNvPicPr>
            <a:picLocks noChangeAspect="1"/>
          </p:cNvPicPr>
          <p:nvPr/>
        </p:nvPicPr>
        <p:blipFill>
          <a:blip r:embed="rId2" cstate="print"/>
          <a:stretch>
            <a:fillRect/>
          </a:stretch>
        </p:blipFill>
        <p:spPr>
          <a:xfrm>
            <a:off x="6588224" y="4293096"/>
            <a:ext cx="2016224" cy="1872208"/>
          </a:xfrm>
          <a:prstGeom prst="rect">
            <a:avLst/>
          </a:prstGeom>
          <a:ln>
            <a:noFill/>
          </a:ln>
          <a:effectLst>
            <a:outerShdw blurRad="292100" dist="139700" dir="2700000" algn="tl" rotWithShape="0">
              <a:srgbClr val="333333">
                <a:alpha val="65000"/>
              </a:srgbClr>
            </a:outerShdw>
          </a:effectLst>
        </p:spPr>
      </p:pic>
      <p:pic>
        <p:nvPicPr>
          <p:cNvPr id="83978" name="Picture 10" descr="Imagen relacionada"/>
          <p:cNvPicPr>
            <a:picLocks noChangeAspect="1" noChangeArrowheads="1"/>
          </p:cNvPicPr>
          <p:nvPr/>
        </p:nvPicPr>
        <p:blipFill>
          <a:blip r:embed="rId3" cstate="print"/>
          <a:srcRect/>
          <a:stretch>
            <a:fillRect/>
          </a:stretch>
        </p:blipFill>
        <p:spPr bwMode="auto">
          <a:xfrm>
            <a:off x="539552" y="4293096"/>
            <a:ext cx="3312368" cy="1772588"/>
          </a:xfrm>
          <a:prstGeom prst="rect">
            <a:avLst/>
          </a:prstGeom>
          <a:ln>
            <a:noFill/>
          </a:ln>
          <a:effectLst>
            <a:outerShdw blurRad="292100" dist="139700" dir="2700000" algn="tl" rotWithShape="0">
              <a:srgbClr val="333333">
                <a:alpha val="65000"/>
              </a:srgbClr>
            </a:outerShdw>
          </a:effectLst>
        </p:spPr>
      </p:pic>
      <p:pic>
        <p:nvPicPr>
          <p:cNvPr id="83980" name="Picture 12" descr="Resultado de imagen para gente construyendo una casa de barro"/>
          <p:cNvPicPr>
            <a:picLocks noChangeAspect="1" noChangeArrowheads="1"/>
          </p:cNvPicPr>
          <p:nvPr/>
        </p:nvPicPr>
        <p:blipFill>
          <a:blip r:embed="rId4" cstate="print"/>
          <a:srcRect/>
          <a:stretch>
            <a:fillRect/>
          </a:stretch>
        </p:blipFill>
        <p:spPr bwMode="auto">
          <a:xfrm>
            <a:off x="3995936" y="4245445"/>
            <a:ext cx="2466976" cy="1847851"/>
          </a:xfrm>
          <a:prstGeom prst="rect">
            <a:avLst/>
          </a:prstGeom>
          <a:ln>
            <a:noFill/>
          </a:ln>
          <a:effectLst>
            <a:outerShdw blurRad="292100" dist="139700" dir="2700000" algn="tl" rotWithShape="0">
              <a:srgbClr val="333333">
                <a:alpha val="65000"/>
              </a:srgbClr>
            </a:outerShdw>
          </a:effectLst>
        </p:spPr>
      </p:pic>
      <p:sp>
        <p:nvSpPr>
          <p:cNvPr id="8" name="1 Título"/>
          <p:cNvSpPr>
            <a:spLocks noGrp="1"/>
          </p:cNvSpPr>
          <p:nvPr>
            <p:ph type="title"/>
          </p:nvPr>
        </p:nvSpPr>
        <p:spPr>
          <a:xfrm>
            <a:off x="457200" y="500042"/>
            <a:ext cx="8229600" cy="571504"/>
          </a:xfrm>
          <a:ln/>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 PREFACIO</a:t>
            </a:r>
            <a:endParaRPr lang="es-ES" sz="2400" dirty="0"/>
          </a:p>
        </p:txBody>
      </p:sp>
      <p:pic>
        <p:nvPicPr>
          <p:cNvPr id="7" name="Picture 5" descr="F:\PETALOS 6\logotipo colibri\IMG_20180120_150010.jpg"/>
          <p:cNvPicPr>
            <a:picLocks noChangeAspect="1" noChangeArrowheads="1"/>
          </p:cNvPicPr>
          <p:nvPr/>
        </p:nvPicPr>
        <p:blipFill>
          <a:blip r:embed="rId5" cstate="print"/>
          <a:srcRect/>
          <a:stretch>
            <a:fillRect/>
          </a:stretch>
        </p:blipFill>
        <p:spPr bwMode="auto">
          <a:xfrm>
            <a:off x="89503" y="6065913"/>
            <a:ext cx="594065" cy="792087"/>
          </a:xfrm>
          <a:prstGeom prst="rect">
            <a:avLst/>
          </a:prstGeom>
          <a:noFill/>
        </p:spPr>
      </p:pic>
      <p:pic>
        <p:nvPicPr>
          <p:cNvPr id="9" name="4 Marcador de contenido" descr="sello COLOR GRANDE.jpg"/>
          <p:cNvPicPr>
            <a:picLocks noChangeAspect="1"/>
          </p:cNvPicPr>
          <p:nvPr/>
        </p:nvPicPr>
        <p:blipFill>
          <a:blip r:embed="rId6"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a:ln/>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1800" b="1" dirty="0" smtClean="0">
                <a:solidFill>
                  <a:schemeClr val="bg1"/>
                </a:solidFill>
                <a:latin typeface="Arial" pitchFamily="34" charset="0"/>
                <a:cs typeface="Arial" pitchFamily="34" charset="0"/>
              </a:rPr>
              <a:t> OBJETIVO GENERAL</a:t>
            </a:r>
            <a:endParaRPr lang="es-ES" sz="2400" dirty="0"/>
          </a:p>
        </p:txBody>
      </p:sp>
      <p:sp>
        <p:nvSpPr>
          <p:cNvPr id="4" name="3 CuadroTexto"/>
          <p:cNvSpPr txBox="1"/>
          <p:nvPr/>
        </p:nvSpPr>
        <p:spPr>
          <a:xfrm>
            <a:off x="2428860" y="2566942"/>
            <a:ext cx="6215106" cy="923330"/>
          </a:xfrm>
          <a:prstGeom prst="rect">
            <a:avLst/>
          </a:prstGeom>
          <a:noFill/>
        </p:spPr>
        <p:txBody>
          <a:bodyPr wrap="square" rtlCol="0">
            <a:spAutoFit/>
          </a:bodyPr>
          <a:lstStyle/>
          <a:p>
            <a:pPr algn="just"/>
            <a:endParaRPr lang="es-ES_tradnl" dirty="0" smtClean="0">
              <a:solidFill>
                <a:srgbClr val="1318DD"/>
              </a:solidFill>
              <a:latin typeface="Arial" pitchFamily="34" charset="0"/>
              <a:cs typeface="Arial" pitchFamily="34" charset="0"/>
            </a:endParaRPr>
          </a:p>
          <a:p>
            <a:pPr algn="just"/>
            <a:endParaRPr lang="es-ES" dirty="0"/>
          </a:p>
          <a:p>
            <a:pPr algn="just"/>
            <a:endParaRPr lang="es-ES" dirty="0"/>
          </a:p>
        </p:txBody>
      </p:sp>
      <p:pic>
        <p:nvPicPr>
          <p:cNvPr id="6" name="5 Imagen" descr="clasesalairelibre.jpg"/>
          <p:cNvPicPr>
            <a:picLocks noChangeAspect="1"/>
          </p:cNvPicPr>
          <p:nvPr/>
        </p:nvPicPr>
        <p:blipFill>
          <a:blip r:embed="rId2" cstate="print"/>
          <a:stretch>
            <a:fillRect/>
          </a:stretch>
        </p:blipFill>
        <p:spPr>
          <a:xfrm>
            <a:off x="6780245" y="4365104"/>
            <a:ext cx="1824203" cy="1368152"/>
          </a:xfrm>
          <a:prstGeom prst="rect">
            <a:avLst/>
          </a:prstGeom>
          <a:ln>
            <a:noFill/>
          </a:ln>
          <a:effectLst>
            <a:outerShdw blurRad="292100" dist="139700" dir="2700000" algn="tl" rotWithShape="0">
              <a:srgbClr val="333333">
                <a:alpha val="65000"/>
              </a:srgbClr>
            </a:outerShdw>
          </a:effectLst>
        </p:spPr>
      </p:pic>
      <p:pic>
        <p:nvPicPr>
          <p:cNvPr id="8" name="7 Imagen" descr="negritaenordenador.jpg"/>
          <p:cNvPicPr>
            <a:picLocks noChangeAspect="1"/>
          </p:cNvPicPr>
          <p:nvPr/>
        </p:nvPicPr>
        <p:blipFill>
          <a:blip r:embed="rId3" cstate="print"/>
          <a:stretch>
            <a:fillRect/>
          </a:stretch>
        </p:blipFill>
        <p:spPr>
          <a:xfrm flipH="1">
            <a:off x="6876256" y="2924944"/>
            <a:ext cx="1611941" cy="1080000"/>
          </a:xfrm>
          <a:prstGeom prst="rect">
            <a:avLst/>
          </a:prstGeom>
          <a:ln>
            <a:noFill/>
          </a:ln>
          <a:effectLst>
            <a:outerShdw blurRad="292100" dist="139700" dir="2700000" algn="tl" rotWithShape="0">
              <a:srgbClr val="333333">
                <a:alpha val="65000"/>
              </a:srgbClr>
            </a:outerShdw>
          </a:effectLst>
        </p:spPr>
      </p:pic>
      <p:sp>
        <p:nvSpPr>
          <p:cNvPr id="10" name="9 CuadroTexto"/>
          <p:cNvSpPr txBox="1"/>
          <p:nvPr/>
        </p:nvSpPr>
        <p:spPr>
          <a:xfrm>
            <a:off x="395536" y="1314048"/>
            <a:ext cx="6336704" cy="4995272"/>
          </a:xfrm>
          <a:prstGeom prst="rect">
            <a:avLst/>
          </a:prstGeom>
          <a:noFill/>
        </p:spPr>
        <p:txBody>
          <a:bodyPr wrap="square" rtlCol="0">
            <a:spAutoFit/>
          </a:bodyPr>
          <a:lstStyle/>
          <a:p>
            <a:pPr algn="just"/>
            <a:r>
              <a:rPr lang="es-ES_tradnl" dirty="0" smtClean="0">
                <a:solidFill>
                  <a:srgbClr val="1318DD"/>
                </a:solidFill>
                <a:cs typeface="Arial" pitchFamily="34" charset="0"/>
              </a:rPr>
              <a:t>CREACIÓN DE GRANJA ESCUELA:</a:t>
            </a:r>
          </a:p>
          <a:p>
            <a:pPr algn="just"/>
            <a:endParaRPr lang="es-ES_tradnl" sz="1000" dirty="0" smtClean="0">
              <a:solidFill>
                <a:srgbClr val="1318DD"/>
              </a:solidFill>
              <a:cs typeface="Arial" pitchFamily="34" charset="0"/>
            </a:endParaRPr>
          </a:p>
          <a:p>
            <a:pPr algn="just"/>
            <a:r>
              <a:rPr lang="es-ES_tradnl" dirty="0" smtClean="0">
                <a:solidFill>
                  <a:srgbClr val="1318DD"/>
                </a:solidFill>
                <a:cs typeface="Arial" pitchFamily="34" charset="0"/>
              </a:rPr>
              <a:t>El proyecto </a:t>
            </a:r>
            <a:r>
              <a:rPr lang="es-ES_tradnl" b="1" dirty="0" smtClean="0">
                <a:solidFill>
                  <a:srgbClr val="1318DD"/>
                </a:solidFill>
                <a:cs typeface="Arial" pitchFamily="34" charset="0"/>
              </a:rPr>
              <a:t>REDESGEA</a:t>
            </a:r>
            <a:r>
              <a:rPr lang="es-ES_tradnl" dirty="0" smtClean="0">
                <a:solidFill>
                  <a:srgbClr val="1318DD"/>
                </a:solidFill>
                <a:cs typeface="Arial" pitchFamily="34" charset="0"/>
              </a:rPr>
              <a:t> se desarrolla a través  de la creación de espacios, que hemos denominado  </a:t>
            </a:r>
            <a:r>
              <a:rPr lang="es-ES_tradnl" b="1" dirty="0" smtClean="0">
                <a:solidFill>
                  <a:srgbClr val="1318DD"/>
                </a:solidFill>
                <a:cs typeface="Arial" pitchFamily="34" charset="0"/>
              </a:rPr>
              <a:t>granjas escuelas</a:t>
            </a:r>
            <a:r>
              <a:rPr lang="es-ES_tradnl" dirty="0" smtClean="0">
                <a:solidFill>
                  <a:srgbClr val="1318DD"/>
                </a:solidFill>
                <a:cs typeface="Arial" pitchFamily="34" charset="0"/>
              </a:rPr>
              <a:t> basadas en  economía azul, por hacer de forma sencilla una referencia tanto a las actividades como a la conformación de los lugares físicos en los que se realizarán los principales objetivos del proyecto.</a:t>
            </a:r>
          </a:p>
          <a:p>
            <a:pPr algn="just"/>
            <a:endParaRPr lang="es-ES" dirty="0" smtClean="0">
              <a:solidFill>
                <a:srgbClr val="1318DD"/>
              </a:solidFill>
              <a:cs typeface="Arial" pitchFamily="34" charset="0"/>
            </a:endParaRPr>
          </a:p>
          <a:p>
            <a:pPr algn="just"/>
            <a:r>
              <a:rPr lang="es-ES_tradnl" dirty="0" smtClean="0">
                <a:solidFill>
                  <a:srgbClr val="1318DD"/>
                </a:solidFill>
                <a:cs typeface="Arial" pitchFamily="34" charset="0"/>
              </a:rPr>
              <a:t>El objetivo y beneficio final del proyecto </a:t>
            </a:r>
            <a:r>
              <a:rPr lang="es-ES_tradnl" b="1" dirty="0" smtClean="0">
                <a:solidFill>
                  <a:srgbClr val="1318DD"/>
                </a:solidFill>
                <a:cs typeface="Arial" pitchFamily="34" charset="0"/>
              </a:rPr>
              <a:t>REDESGEA </a:t>
            </a:r>
            <a:r>
              <a:rPr lang="es-ES_tradnl" dirty="0" smtClean="0">
                <a:solidFill>
                  <a:srgbClr val="1318DD"/>
                </a:solidFill>
                <a:cs typeface="Arial" pitchFamily="34" charset="0"/>
              </a:rPr>
              <a:t>consiste en la mejora del desarrollo social con el empoderamiento de las madres a través del desarrollo científico y tecnológico redundando en la protección del medio ambiente, puestos de trabajo y productos de alto valor añadido… atajando con ello la pobreza.</a:t>
            </a:r>
          </a:p>
          <a:p>
            <a:pPr algn="just"/>
            <a:endParaRPr lang="es-ES_tradnl" dirty="0" smtClean="0">
              <a:solidFill>
                <a:srgbClr val="1318DD"/>
              </a:solidFill>
              <a:cs typeface="Arial" pitchFamily="34" charset="0"/>
            </a:endParaRPr>
          </a:p>
          <a:p>
            <a:pPr algn="just"/>
            <a:r>
              <a:rPr lang="es-ES_tradnl" b="1" dirty="0" smtClean="0">
                <a:solidFill>
                  <a:srgbClr val="1318DD"/>
                </a:solidFill>
                <a:cs typeface="Arial" pitchFamily="34" charset="0"/>
              </a:rPr>
              <a:t>Referencia</a:t>
            </a:r>
            <a:r>
              <a:rPr lang="es-ES_tradnl" b="1" dirty="0" smtClean="0">
                <a:solidFill>
                  <a:srgbClr val="1318DD"/>
                </a:solidFill>
                <a:cs typeface="Arial" pitchFamily="34" charset="0"/>
              </a:rPr>
              <a:t>: </a:t>
            </a:r>
            <a:r>
              <a:rPr lang="es-ES_tradnl" sz="1200" dirty="0" smtClean="0">
                <a:solidFill>
                  <a:srgbClr val="FF0000"/>
                </a:solidFill>
                <a:cs typeface="Arial" pitchFamily="34" charset="0"/>
              </a:rPr>
              <a:t>(algún enlace a organismo oficial de estadística)</a:t>
            </a:r>
            <a:endParaRPr lang="es-ES" sz="1200" dirty="0" smtClean="0">
              <a:solidFill>
                <a:srgbClr val="FF0000"/>
              </a:solidFill>
              <a:cs typeface="Arial" pitchFamily="34" charset="0"/>
              <a:hlinkClick r:id="rId4"/>
            </a:endParaRPr>
          </a:p>
          <a:p>
            <a:r>
              <a:rPr lang="es-ES" sz="1200" b="1" dirty="0" smtClean="0">
                <a:solidFill>
                  <a:srgbClr val="FF0000"/>
                </a:solidFill>
                <a:cs typeface="Arial" pitchFamily="34" charset="0"/>
                <a:hlinkClick r:id="rId4"/>
              </a:rPr>
              <a:t>http://www.4vientos.net/2016/05/10/las-madres-en-mexico-solteras-pobres-sobreexplotadas/</a:t>
            </a:r>
            <a:endParaRPr lang="es-ES" sz="1200" b="1" dirty="0" smtClean="0">
              <a:solidFill>
                <a:srgbClr val="FF0000"/>
              </a:solidFill>
              <a:cs typeface="Arial" pitchFamily="34" charset="0"/>
            </a:endParaRPr>
          </a:p>
          <a:p>
            <a:pPr algn="just"/>
            <a:endParaRPr lang="es-ES" dirty="0" smtClean="0">
              <a:solidFill>
                <a:srgbClr val="1318DD"/>
              </a:solidFill>
              <a:cs typeface="Arial" pitchFamily="34" charset="0"/>
            </a:endParaRPr>
          </a:p>
        </p:txBody>
      </p:sp>
      <p:pic>
        <p:nvPicPr>
          <p:cNvPr id="62466" name="Picture 2" descr="Resultado de imagen para inegi madres solteras y pobreza"/>
          <p:cNvPicPr>
            <a:picLocks noChangeAspect="1" noChangeArrowheads="1"/>
          </p:cNvPicPr>
          <p:nvPr/>
        </p:nvPicPr>
        <p:blipFill>
          <a:blip r:embed="rId5" cstate="print"/>
          <a:srcRect/>
          <a:stretch>
            <a:fillRect/>
          </a:stretch>
        </p:blipFill>
        <p:spPr bwMode="auto">
          <a:xfrm>
            <a:off x="6732240" y="1484784"/>
            <a:ext cx="1893590" cy="1154059"/>
          </a:xfrm>
          <a:prstGeom prst="rect">
            <a:avLst/>
          </a:prstGeom>
          <a:ln>
            <a:noFill/>
          </a:ln>
          <a:effectLst>
            <a:outerShdw blurRad="292100" dist="139700" dir="2700000" algn="tl" rotWithShape="0">
              <a:srgbClr val="333333">
                <a:alpha val="65000"/>
              </a:srgbClr>
            </a:outerShdw>
          </a:effectLst>
        </p:spPr>
      </p:pic>
      <p:pic>
        <p:nvPicPr>
          <p:cNvPr id="9" name="Picture 5" descr="F:\PETALOS 6\logotipo colibri\IMG_20180120_150010.jpg"/>
          <p:cNvPicPr>
            <a:picLocks noChangeAspect="1" noChangeArrowheads="1"/>
          </p:cNvPicPr>
          <p:nvPr/>
        </p:nvPicPr>
        <p:blipFill>
          <a:blip r:embed="rId6" cstate="print"/>
          <a:srcRect/>
          <a:stretch>
            <a:fillRect/>
          </a:stretch>
        </p:blipFill>
        <p:spPr bwMode="auto">
          <a:xfrm>
            <a:off x="89503" y="6065913"/>
            <a:ext cx="594065" cy="792087"/>
          </a:xfrm>
          <a:prstGeom prst="rect">
            <a:avLst/>
          </a:prstGeom>
          <a:noFill/>
        </p:spPr>
      </p:pic>
      <p:pic>
        <p:nvPicPr>
          <p:cNvPr id="11" name="4 Marcador de contenido" descr="sello COLOR GRANDE.jpg"/>
          <p:cNvPicPr>
            <a:picLocks noChangeAspect="1"/>
          </p:cNvPicPr>
          <p:nvPr/>
        </p:nvPicPr>
        <p:blipFill>
          <a:blip r:embed="rId7"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71472" y="500042"/>
            <a:ext cx="8001056"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_tradnl" sz="2800" dirty="0" smtClean="0">
                <a:solidFill>
                  <a:schemeClr val="bg1"/>
                </a:solidFill>
              </a:rPr>
              <a:t>COOPERATIVAS de REDESGEA (Granjas Escuela Azul)</a:t>
            </a:r>
          </a:p>
        </p:txBody>
      </p:sp>
      <p:graphicFrame>
        <p:nvGraphicFramePr>
          <p:cNvPr id="4" name="Diagrama 3"/>
          <p:cNvGraphicFramePr/>
          <p:nvPr/>
        </p:nvGraphicFramePr>
        <p:xfrm>
          <a:off x="1524000" y="1955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F:\PETALOS 6\logotipo colibri\IMG_20180120_150010.jpg"/>
          <p:cNvPicPr>
            <a:picLocks noChangeAspect="1" noChangeArrowheads="1"/>
          </p:cNvPicPr>
          <p:nvPr/>
        </p:nvPicPr>
        <p:blipFill>
          <a:blip r:embed="rId7" cstate="print"/>
          <a:srcRect/>
          <a:stretch>
            <a:fillRect/>
          </a:stretch>
        </p:blipFill>
        <p:spPr bwMode="auto">
          <a:xfrm>
            <a:off x="89503" y="6065913"/>
            <a:ext cx="594065" cy="792087"/>
          </a:xfrm>
          <a:prstGeom prst="rect">
            <a:avLst/>
          </a:prstGeom>
          <a:noFill/>
        </p:spPr>
      </p:pic>
      <p:pic>
        <p:nvPicPr>
          <p:cNvPr id="7" name="4 Marcador de contenido" descr="sello COLOR GRANDE.jpg"/>
          <p:cNvPicPr>
            <a:picLocks noChangeAspect="1"/>
          </p:cNvPicPr>
          <p:nvPr/>
        </p:nvPicPr>
        <p:blipFill>
          <a:blip r:embed="rId8"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76672"/>
            <a:ext cx="8229600" cy="57606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_tradnl" sz="1800" b="1" dirty="0" smtClean="0">
                <a:latin typeface="Arial" pitchFamily="34" charset="0"/>
                <a:cs typeface="Arial" pitchFamily="34" charset="0"/>
              </a:rPr>
              <a:t> </a:t>
            </a:r>
            <a:r>
              <a:rPr lang="es-ES_tradnl" sz="2400" b="1" dirty="0" smtClean="0">
                <a:cs typeface="Arial" pitchFamily="34" charset="0"/>
              </a:rPr>
              <a:t>OBJETIVO GENERAL</a:t>
            </a:r>
            <a:endParaRPr lang="es-ES" sz="2400" b="1" dirty="0">
              <a:cs typeface="Arial" pitchFamily="34" charset="0"/>
            </a:endParaRPr>
          </a:p>
        </p:txBody>
      </p:sp>
      <p:sp>
        <p:nvSpPr>
          <p:cNvPr id="8" name="7 CuadroTexto"/>
          <p:cNvSpPr txBox="1"/>
          <p:nvPr/>
        </p:nvSpPr>
        <p:spPr>
          <a:xfrm>
            <a:off x="2928926" y="1484784"/>
            <a:ext cx="5643602" cy="5386090"/>
          </a:xfrm>
          <a:prstGeom prst="rect">
            <a:avLst/>
          </a:prstGeom>
          <a:noFill/>
        </p:spPr>
        <p:txBody>
          <a:bodyPr wrap="square" rtlCol="0">
            <a:spAutoFit/>
          </a:bodyPr>
          <a:lstStyle/>
          <a:p>
            <a:pPr algn="just"/>
            <a:r>
              <a:rPr lang="es-ES_tradnl" dirty="0" smtClean="0">
                <a:solidFill>
                  <a:srgbClr val="1318DD"/>
                </a:solidFill>
              </a:rPr>
              <a:t>OBJETO estrella de este PROYECTO es la Matriz Piloto del </a:t>
            </a:r>
            <a:r>
              <a:rPr lang="es-ES_tradnl" b="1" dirty="0" smtClean="0">
                <a:solidFill>
                  <a:srgbClr val="1318DD"/>
                </a:solidFill>
              </a:rPr>
              <a:t>Centro de Capacitación Autosustentable</a:t>
            </a:r>
            <a:r>
              <a:rPr lang="es-ES_tradnl" dirty="0" smtClean="0">
                <a:solidFill>
                  <a:srgbClr val="1318DD"/>
                </a:solidFill>
              </a:rPr>
              <a:t>, siendo su parte exponencial la creación de </a:t>
            </a:r>
            <a:r>
              <a:rPr lang="es-ES_tradnl" b="1" dirty="0" smtClean="0">
                <a:solidFill>
                  <a:srgbClr val="1318DD"/>
                </a:solidFill>
              </a:rPr>
              <a:t>Cooperativas</a:t>
            </a:r>
            <a:r>
              <a:rPr lang="es-ES_tradnl" dirty="0" smtClean="0">
                <a:solidFill>
                  <a:srgbClr val="1318DD"/>
                </a:solidFill>
              </a:rPr>
              <a:t> </a:t>
            </a:r>
            <a:r>
              <a:rPr lang="es-ES_tradnl" b="1" dirty="0" smtClean="0">
                <a:solidFill>
                  <a:srgbClr val="1318DD"/>
                </a:solidFill>
              </a:rPr>
              <a:t>REDESGEA</a:t>
            </a:r>
            <a:r>
              <a:rPr lang="es-ES_tradnl" dirty="0" smtClean="0">
                <a:solidFill>
                  <a:srgbClr val="1318DD"/>
                </a:solidFill>
              </a:rPr>
              <a:t>, </a:t>
            </a:r>
            <a:r>
              <a:rPr lang="es-ES_tradnl" b="1" dirty="0" smtClean="0">
                <a:solidFill>
                  <a:srgbClr val="1318DD"/>
                </a:solidFill>
              </a:rPr>
              <a:t>R</a:t>
            </a:r>
            <a:r>
              <a:rPr lang="es-ES_tradnl" dirty="0" smtClean="0">
                <a:solidFill>
                  <a:srgbClr val="1318DD"/>
                </a:solidFill>
              </a:rPr>
              <a:t>ed </a:t>
            </a:r>
            <a:r>
              <a:rPr lang="es-ES_tradnl" b="1" dirty="0" smtClean="0">
                <a:solidFill>
                  <a:srgbClr val="1318DD"/>
                </a:solidFill>
              </a:rPr>
              <a:t>E</a:t>
            </a:r>
            <a:r>
              <a:rPr lang="es-ES_tradnl" dirty="0" smtClean="0">
                <a:solidFill>
                  <a:srgbClr val="1318DD"/>
                </a:solidFill>
              </a:rPr>
              <a:t>xponencial de </a:t>
            </a:r>
            <a:r>
              <a:rPr lang="es-ES_tradnl" b="1" dirty="0" smtClean="0">
                <a:solidFill>
                  <a:srgbClr val="1318DD"/>
                </a:solidFill>
              </a:rPr>
              <a:t>D</a:t>
            </a:r>
            <a:r>
              <a:rPr lang="es-ES_tradnl" dirty="0" smtClean="0">
                <a:solidFill>
                  <a:srgbClr val="1318DD"/>
                </a:solidFill>
              </a:rPr>
              <a:t>esarrollo </a:t>
            </a:r>
            <a:r>
              <a:rPr lang="es-ES_tradnl" b="1" dirty="0" smtClean="0">
                <a:solidFill>
                  <a:srgbClr val="1318DD"/>
                </a:solidFill>
              </a:rPr>
              <a:t>E</a:t>
            </a:r>
            <a:r>
              <a:rPr lang="es-ES_tradnl" dirty="0" smtClean="0">
                <a:solidFill>
                  <a:srgbClr val="1318DD"/>
                </a:solidFill>
              </a:rPr>
              <a:t>co </a:t>
            </a:r>
            <a:r>
              <a:rPr lang="es-ES_tradnl" b="1" dirty="0" smtClean="0">
                <a:solidFill>
                  <a:srgbClr val="1318DD"/>
                </a:solidFill>
              </a:rPr>
              <a:t>S</a:t>
            </a:r>
            <a:r>
              <a:rPr lang="es-ES_tradnl" dirty="0" smtClean="0">
                <a:solidFill>
                  <a:srgbClr val="1318DD"/>
                </a:solidFill>
              </a:rPr>
              <a:t>ostenible de </a:t>
            </a:r>
            <a:r>
              <a:rPr lang="es-ES_tradnl" b="1" dirty="0" smtClean="0">
                <a:solidFill>
                  <a:srgbClr val="1318DD"/>
                </a:solidFill>
              </a:rPr>
              <a:t>G</a:t>
            </a:r>
            <a:r>
              <a:rPr lang="es-ES_tradnl" dirty="0" smtClean="0">
                <a:solidFill>
                  <a:srgbClr val="1318DD"/>
                </a:solidFill>
              </a:rPr>
              <a:t>ranjas </a:t>
            </a:r>
            <a:r>
              <a:rPr lang="es-ES_tradnl" b="1" dirty="0" smtClean="0">
                <a:solidFill>
                  <a:srgbClr val="1318DD"/>
                </a:solidFill>
              </a:rPr>
              <a:t>E</a:t>
            </a:r>
            <a:r>
              <a:rPr lang="es-ES_tradnl" dirty="0" smtClean="0">
                <a:solidFill>
                  <a:srgbClr val="1318DD"/>
                </a:solidFill>
              </a:rPr>
              <a:t>scuelas basadas en </a:t>
            </a:r>
            <a:r>
              <a:rPr lang="es-ES" b="1" dirty="0" smtClean="0">
                <a:solidFill>
                  <a:srgbClr val="1318DD"/>
                </a:solidFill>
              </a:rPr>
              <a:t>E</a:t>
            </a:r>
            <a:r>
              <a:rPr lang="es-ES" dirty="0" smtClean="0">
                <a:solidFill>
                  <a:srgbClr val="1318DD"/>
                </a:solidFill>
              </a:rPr>
              <a:t>conomía </a:t>
            </a:r>
            <a:r>
              <a:rPr lang="es-ES" b="1" dirty="0" smtClean="0">
                <a:solidFill>
                  <a:srgbClr val="1318DD"/>
                </a:solidFill>
              </a:rPr>
              <a:t>A</a:t>
            </a:r>
            <a:r>
              <a:rPr lang="es-ES" dirty="0" smtClean="0">
                <a:solidFill>
                  <a:srgbClr val="1318DD"/>
                </a:solidFill>
              </a:rPr>
              <a:t>zul</a:t>
            </a:r>
            <a:r>
              <a:rPr lang="es-ES_tradnl" dirty="0" smtClean="0">
                <a:solidFill>
                  <a:srgbClr val="1318DD"/>
                </a:solidFill>
              </a:rPr>
              <a:t>.</a:t>
            </a:r>
          </a:p>
          <a:p>
            <a:pPr algn="just"/>
            <a:endParaRPr lang="es-ES_tradnl" sz="1000" dirty="0" smtClean="0">
              <a:solidFill>
                <a:srgbClr val="1318DD"/>
              </a:solidFill>
            </a:endParaRPr>
          </a:p>
          <a:p>
            <a:pPr algn="just"/>
            <a:r>
              <a:rPr lang="es-ES_tradnl" dirty="0" smtClean="0">
                <a:solidFill>
                  <a:srgbClr val="1318DD"/>
                </a:solidFill>
              </a:rPr>
              <a:t>Cada Cooperativa </a:t>
            </a:r>
            <a:r>
              <a:rPr lang="es-ES_tradnl" dirty="0" smtClean="0">
                <a:solidFill>
                  <a:srgbClr val="1318DD"/>
                </a:solidFill>
              </a:rPr>
              <a:t>lo formará 6 </a:t>
            </a:r>
            <a:r>
              <a:rPr lang="es-ES_tradnl" dirty="0" smtClean="0">
                <a:solidFill>
                  <a:srgbClr val="1318DD"/>
                </a:solidFill>
              </a:rPr>
              <a:t>núcleos familiares donde la mujer juega un papel protagonista  dirigido al empoderamiento de la mujer, especialmente las madres solteras.</a:t>
            </a:r>
          </a:p>
          <a:p>
            <a:pPr algn="just"/>
            <a:endParaRPr lang="es-ES_tradnl" sz="1000" dirty="0" smtClean="0">
              <a:solidFill>
                <a:srgbClr val="1318DD"/>
              </a:solidFill>
            </a:endParaRPr>
          </a:p>
          <a:p>
            <a:pPr algn="just"/>
            <a:r>
              <a:rPr lang="es-ES_tradnl" dirty="0" smtClean="0">
                <a:solidFill>
                  <a:srgbClr val="1318DD"/>
                </a:solidFill>
              </a:rPr>
              <a:t>La Formación será configurada e impartida desde el Centro de Capacitación Autosustentable donde se facilitarán los talleres y los insumos iniciales adecuados que redundará </a:t>
            </a:r>
            <a:r>
              <a:rPr lang="es-ES_tradnl" dirty="0" smtClean="0">
                <a:solidFill>
                  <a:srgbClr val="1318DD"/>
                </a:solidFill>
              </a:rPr>
              <a:t>al </a:t>
            </a:r>
            <a:r>
              <a:rPr lang="es-ES_tradnl" dirty="0" smtClean="0">
                <a:solidFill>
                  <a:srgbClr val="1318DD"/>
                </a:solidFill>
              </a:rPr>
              <a:t>empuje de un </a:t>
            </a:r>
            <a:r>
              <a:rPr lang="es-ES_tradnl" u="sng" dirty="0" smtClean="0">
                <a:solidFill>
                  <a:srgbClr val="1318DD"/>
                </a:solidFill>
              </a:rPr>
              <a:t>Desarrollo Social Sostenible</a:t>
            </a:r>
            <a:r>
              <a:rPr lang="es-ES_tradnl" dirty="0" smtClean="0">
                <a:solidFill>
                  <a:srgbClr val="1318DD"/>
                </a:solidFill>
              </a:rPr>
              <a:t> implicada en la protección del medio ambiente de forma autónoma, responsable y auto-gestionada, que garantizará con el ejemplo un modo de vida </a:t>
            </a:r>
            <a:r>
              <a:rPr lang="es-ES_tradnl" u="sng" dirty="0" smtClean="0">
                <a:solidFill>
                  <a:srgbClr val="1318DD"/>
                </a:solidFill>
              </a:rPr>
              <a:t>sustentable</a:t>
            </a:r>
            <a:r>
              <a:rPr lang="es-ES_tradnl" dirty="0" smtClean="0">
                <a:solidFill>
                  <a:srgbClr val="1318DD"/>
                </a:solidFill>
              </a:rPr>
              <a:t> en el entorno familiar y local.</a:t>
            </a:r>
            <a:endParaRPr lang="es-ES" dirty="0" smtClean="0">
              <a:solidFill>
                <a:srgbClr val="1318DD"/>
              </a:solidFill>
            </a:endParaRPr>
          </a:p>
          <a:p>
            <a:endParaRPr lang="es-ES" dirty="0">
              <a:solidFill>
                <a:srgbClr val="1318DD"/>
              </a:solidFill>
            </a:endParaRPr>
          </a:p>
        </p:txBody>
      </p:sp>
      <p:pic>
        <p:nvPicPr>
          <p:cNvPr id="56329" name="Picture 9" descr="Imagen relacionada"/>
          <p:cNvPicPr>
            <a:picLocks noChangeAspect="1" noChangeArrowheads="1"/>
          </p:cNvPicPr>
          <p:nvPr/>
        </p:nvPicPr>
        <p:blipFill>
          <a:blip r:embed="rId2" cstate="print">
            <a:lum contrast="10000"/>
          </a:blip>
          <a:srcRect/>
          <a:stretch>
            <a:fillRect/>
          </a:stretch>
        </p:blipFill>
        <p:spPr bwMode="auto">
          <a:xfrm>
            <a:off x="680971" y="4581128"/>
            <a:ext cx="2018821" cy="1512168"/>
          </a:xfrm>
          <a:prstGeom prst="rect">
            <a:avLst/>
          </a:prstGeom>
          <a:effectLst>
            <a:outerShdw blurRad="292100" dist="139700" dir="2700000" algn="ctr" rotWithShape="0">
              <a:srgbClr val="000000">
                <a:alpha val="62000"/>
              </a:srgbClr>
            </a:outerShdw>
          </a:effectLst>
        </p:spPr>
      </p:pic>
      <p:pic>
        <p:nvPicPr>
          <p:cNvPr id="56333" name="Picture 13" descr="Resultado de imagen para red azul"/>
          <p:cNvPicPr>
            <a:picLocks noChangeAspect="1" noChangeArrowheads="1"/>
          </p:cNvPicPr>
          <p:nvPr/>
        </p:nvPicPr>
        <p:blipFill>
          <a:blip r:embed="rId3" cstate="print">
            <a:lum contrast="10000"/>
          </a:blip>
          <a:srcRect/>
          <a:stretch>
            <a:fillRect/>
          </a:stretch>
        </p:blipFill>
        <p:spPr bwMode="auto">
          <a:xfrm>
            <a:off x="683568" y="1628801"/>
            <a:ext cx="2016224" cy="2592287"/>
          </a:xfrm>
          <a:prstGeom prst="rect">
            <a:avLst/>
          </a:prstGeom>
          <a:effectLst>
            <a:outerShdw blurRad="292100" dist="139700" dir="2700000" algn="ctr" rotWithShape="0">
              <a:srgbClr val="000000">
                <a:alpha val="62000"/>
              </a:srgbClr>
            </a:outerShdw>
          </a:effectLst>
        </p:spPr>
      </p:pic>
      <p:pic>
        <p:nvPicPr>
          <p:cNvPr id="7" name="Picture 5" descr="F:\PETALOS 6\logotipo colibri\IMG_20180120_150010.jpg"/>
          <p:cNvPicPr>
            <a:picLocks noChangeAspect="1" noChangeArrowheads="1"/>
          </p:cNvPicPr>
          <p:nvPr/>
        </p:nvPicPr>
        <p:blipFill>
          <a:blip r:embed="rId4" cstate="print"/>
          <a:srcRect/>
          <a:stretch>
            <a:fillRect/>
          </a:stretch>
        </p:blipFill>
        <p:spPr bwMode="auto">
          <a:xfrm>
            <a:off x="89503" y="6065913"/>
            <a:ext cx="594065" cy="792087"/>
          </a:xfrm>
          <a:prstGeom prst="rect">
            <a:avLst/>
          </a:prstGeom>
          <a:noFill/>
        </p:spPr>
      </p:pic>
      <p:pic>
        <p:nvPicPr>
          <p:cNvPr id="9" name="4 Marcador de contenido" descr="sello COLOR GRANDE.jpg"/>
          <p:cNvPicPr>
            <a:picLocks noChangeAspect="1"/>
          </p:cNvPicPr>
          <p:nvPr/>
        </p:nvPicPr>
        <p:blipFill>
          <a:blip r:embed="rId5"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95536" y="500042"/>
            <a:ext cx="8424936" cy="95410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dirty="0" smtClean="0">
                <a:solidFill>
                  <a:schemeClr val="bg1"/>
                </a:solidFill>
              </a:rPr>
              <a:t>C E N T R O   R E S I D E N C I A L  de</a:t>
            </a:r>
          </a:p>
          <a:p>
            <a:pPr algn="ctr"/>
            <a:r>
              <a:rPr lang="es-ES" sz="2800" dirty="0" smtClean="0">
                <a:solidFill>
                  <a:schemeClr val="bg1"/>
                </a:solidFill>
              </a:rPr>
              <a:t>CAPACITACIÓN AUTOSUSTENTABLE</a:t>
            </a:r>
            <a:endParaRPr lang="es-ES_tradnl" sz="2800" dirty="0" smtClean="0">
              <a:solidFill>
                <a:schemeClr val="bg1"/>
              </a:solidFill>
            </a:endParaRPr>
          </a:p>
        </p:txBody>
      </p:sp>
      <p:graphicFrame>
        <p:nvGraphicFramePr>
          <p:cNvPr id="4" name="Diagrama 3"/>
          <p:cNvGraphicFramePr/>
          <p:nvPr/>
        </p:nvGraphicFramePr>
        <p:xfrm>
          <a:off x="1524000" y="1955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F:\PETALOS 6\logotipo colibri\IMG_20180120_150010.jpg"/>
          <p:cNvPicPr>
            <a:picLocks noChangeAspect="1" noChangeArrowheads="1"/>
          </p:cNvPicPr>
          <p:nvPr/>
        </p:nvPicPr>
        <p:blipFill>
          <a:blip r:embed="rId7" cstate="print"/>
          <a:srcRect/>
          <a:stretch>
            <a:fillRect/>
          </a:stretch>
        </p:blipFill>
        <p:spPr bwMode="auto">
          <a:xfrm>
            <a:off x="89503" y="6065913"/>
            <a:ext cx="594065" cy="792087"/>
          </a:xfrm>
          <a:prstGeom prst="rect">
            <a:avLst/>
          </a:prstGeom>
          <a:noFill/>
        </p:spPr>
      </p:pic>
      <p:pic>
        <p:nvPicPr>
          <p:cNvPr id="7" name="4 Marcador de contenido" descr="sello COLOR GRANDE.jpg"/>
          <p:cNvPicPr>
            <a:picLocks noChangeAspect="1"/>
          </p:cNvPicPr>
          <p:nvPr/>
        </p:nvPicPr>
        <p:blipFill>
          <a:blip r:embed="rId8"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84784" y="1402898"/>
            <a:ext cx="7272808" cy="5078313"/>
          </a:xfrm>
          <a:prstGeom prst="rect">
            <a:avLst/>
          </a:prstGeom>
        </p:spPr>
        <p:txBody>
          <a:bodyPr wrap="square">
            <a:spAutoFit/>
          </a:bodyPr>
          <a:lstStyle/>
          <a:p>
            <a:r>
              <a:rPr lang="es-MX" dirty="0" smtClean="0">
                <a:solidFill>
                  <a:srgbClr val="1318DD"/>
                </a:solidFill>
              </a:rPr>
              <a:t>-Forma </a:t>
            </a:r>
            <a:r>
              <a:rPr lang="es-MX" dirty="0">
                <a:solidFill>
                  <a:srgbClr val="1318DD"/>
                </a:solidFill>
              </a:rPr>
              <a:t>parte de un proyecto multidisciplinario que involucra la asistencia técnica de diferentes especialistas tanto en la reproducción agropecuaria, la mini agroindustria de productos alimenticios conocida como huerto familiar, en el cual los cooperativistas y los campesinos de las áreas rurales del país se verán favorecidos por medio de capacitaciones y talleres de formación específica para cada </a:t>
            </a:r>
            <a:r>
              <a:rPr lang="es-MX" dirty="0" smtClean="0">
                <a:solidFill>
                  <a:srgbClr val="1318DD"/>
                </a:solidFill>
              </a:rPr>
              <a:t>caso.</a:t>
            </a:r>
          </a:p>
          <a:p>
            <a:endParaRPr lang="es-MX" dirty="0">
              <a:solidFill>
                <a:srgbClr val="1318DD"/>
              </a:solidFill>
            </a:endParaRPr>
          </a:p>
          <a:p>
            <a:r>
              <a:rPr lang="es-MX" dirty="0" smtClean="0">
                <a:solidFill>
                  <a:srgbClr val="1318DD"/>
                </a:solidFill>
              </a:rPr>
              <a:t>-También el capítulo de salud </a:t>
            </a:r>
            <a:r>
              <a:rPr lang="es-MX" dirty="0">
                <a:solidFill>
                  <a:srgbClr val="1318DD"/>
                </a:solidFill>
              </a:rPr>
              <a:t>se verá mejorada por la aplicación de programas coordinados de salud pública, manuales de higiene y medicina </a:t>
            </a:r>
            <a:r>
              <a:rPr lang="es-MX" dirty="0" smtClean="0">
                <a:solidFill>
                  <a:srgbClr val="1318DD"/>
                </a:solidFill>
              </a:rPr>
              <a:t>preventiva… así como métodos de curación alternativos especialmente reforzando la producción y consumo diario de alimentos equilibrados.</a:t>
            </a:r>
            <a:endParaRPr lang="es-MX" dirty="0">
              <a:solidFill>
                <a:srgbClr val="1318DD"/>
              </a:solidFill>
            </a:endParaRPr>
          </a:p>
          <a:p>
            <a:r>
              <a:rPr lang="es-MX" dirty="0" smtClean="0">
                <a:solidFill>
                  <a:srgbClr val="1318DD"/>
                </a:solidFill>
              </a:rPr>
              <a:t>El </a:t>
            </a:r>
            <a:r>
              <a:rPr lang="es-MX" dirty="0">
                <a:solidFill>
                  <a:srgbClr val="1318DD"/>
                </a:solidFill>
              </a:rPr>
              <a:t>área de comunicación será parte </a:t>
            </a:r>
            <a:r>
              <a:rPr lang="es-MX" dirty="0" smtClean="0">
                <a:solidFill>
                  <a:srgbClr val="1318DD"/>
                </a:solidFill>
              </a:rPr>
              <a:t>facilitadora </a:t>
            </a:r>
            <a:r>
              <a:rPr lang="es-MX" dirty="0">
                <a:solidFill>
                  <a:srgbClr val="1318DD"/>
                </a:solidFill>
              </a:rPr>
              <a:t>de este Proyecto en donde todos nos ayudamos a todos on-line.</a:t>
            </a:r>
            <a:br>
              <a:rPr lang="es-MX" dirty="0">
                <a:solidFill>
                  <a:srgbClr val="1318DD"/>
                </a:solidFill>
              </a:rPr>
            </a:br>
            <a:endParaRPr lang="es-MX" dirty="0" smtClean="0">
              <a:solidFill>
                <a:srgbClr val="1318DD"/>
              </a:solidFill>
            </a:endParaRPr>
          </a:p>
          <a:p>
            <a:r>
              <a:rPr lang="es-MX" dirty="0">
                <a:solidFill>
                  <a:srgbClr val="1318DD"/>
                </a:solidFill>
              </a:rPr>
              <a:t>-</a:t>
            </a:r>
            <a:r>
              <a:rPr lang="es-MX" dirty="0" smtClean="0">
                <a:solidFill>
                  <a:srgbClr val="1318DD"/>
                </a:solidFill>
              </a:rPr>
              <a:t>Una </a:t>
            </a:r>
            <a:r>
              <a:rPr lang="es-MX" dirty="0">
                <a:solidFill>
                  <a:srgbClr val="1318DD"/>
                </a:solidFill>
              </a:rPr>
              <a:t>vez finalizada la capacitación y los talleres formativos, los participantes del proyecto familias campesinas, recibirán el asesoramiento técnico necesario, así como ciertos insumos para la crianza y reproducción de lo allí aprendido</a:t>
            </a:r>
            <a:r>
              <a:rPr lang="es-MX" dirty="0"/>
              <a:t>.</a:t>
            </a:r>
          </a:p>
        </p:txBody>
      </p:sp>
      <p:sp>
        <p:nvSpPr>
          <p:cNvPr id="3" name="1 Título"/>
          <p:cNvSpPr txBox="1">
            <a:spLocks/>
          </p:cNvSpPr>
          <p:nvPr/>
        </p:nvSpPr>
        <p:spPr>
          <a:xfrm>
            <a:off x="457200" y="476672"/>
            <a:ext cx="8229600" cy="576064"/>
          </a:xfrm>
          <a:prstGeom prst="rect">
            <a:avLst/>
          </a:prstGeom>
        </p:spPr>
        <p:style>
          <a:lnRef idx="0">
            <a:schemeClr val="accent1"/>
          </a:lnRef>
          <a:fillRef idx="3">
            <a:schemeClr val="accent1"/>
          </a:fillRef>
          <a:effectRef idx="3">
            <a:schemeClr val="accent1"/>
          </a:effectRef>
          <a:fontRef idx="minor">
            <a:schemeClr val="lt1"/>
          </a:fontRef>
        </p:style>
        <p:txBody>
          <a:bodyP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s-ES_tradnl" sz="1800" b="1" smtClean="0">
                <a:latin typeface="Arial" pitchFamily="34" charset="0"/>
                <a:cs typeface="Arial" pitchFamily="34" charset="0"/>
              </a:rPr>
              <a:t> </a:t>
            </a:r>
            <a:r>
              <a:rPr lang="es-ES_tradnl" sz="2400" b="1" smtClean="0">
                <a:cs typeface="Arial" pitchFamily="34" charset="0"/>
              </a:rPr>
              <a:t>OBJETIVO GENERAL</a:t>
            </a:r>
            <a:endParaRPr lang="es-ES" sz="2400" b="1" dirty="0">
              <a:cs typeface="Arial" pitchFamily="34" charset="0"/>
            </a:endParaRPr>
          </a:p>
        </p:txBody>
      </p:sp>
      <p:pic>
        <p:nvPicPr>
          <p:cNvPr id="4" name="Picture 5" descr="F:\PETALOS 6\logotipo colibri\IMG_20180120_150010.jpg"/>
          <p:cNvPicPr>
            <a:picLocks noChangeAspect="1" noChangeArrowheads="1"/>
          </p:cNvPicPr>
          <p:nvPr/>
        </p:nvPicPr>
        <p:blipFill>
          <a:blip r:embed="rId2" cstate="print"/>
          <a:srcRect/>
          <a:stretch>
            <a:fillRect/>
          </a:stretch>
        </p:blipFill>
        <p:spPr bwMode="auto">
          <a:xfrm>
            <a:off x="89503" y="6065913"/>
            <a:ext cx="594065" cy="792087"/>
          </a:xfrm>
          <a:prstGeom prst="rect">
            <a:avLst/>
          </a:prstGeom>
          <a:noFill/>
        </p:spPr>
      </p:pic>
      <p:pic>
        <p:nvPicPr>
          <p:cNvPr id="5" name="4 Marcador de contenido" descr="sello COLOR GRANDE.jpg"/>
          <p:cNvPicPr>
            <a:picLocks noChangeAspect="1"/>
          </p:cNvPicPr>
          <p:nvPr/>
        </p:nvPicPr>
        <p:blipFill>
          <a:blip r:embed="rId3" cstate="print"/>
          <a:stretch>
            <a:fillRect/>
          </a:stretch>
        </p:blipFill>
        <p:spPr>
          <a:xfrm>
            <a:off x="8572801" y="6237352"/>
            <a:ext cx="463695" cy="504016"/>
          </a:xfrm>
          <a:prstGeom prst="rect">
            <a:avLst/>
          </a:prstGeom>
        </p:spPr>
      </p:pic>
    </p:spTree>
    <p:extLst>
      <p:ext uri="{BB962C8B-B14F-4D97-AF65-F5344CB8AC3E}">
        <p14:creationId xmlns:p14="http://schemas.microsoft.com/office/powerpoint/2010/main" xmlns="" val="1282145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nvGraphicFramePr>
        <p:xfrm>
          <a:off x="1524000" y="609600"/>
          <a:ext cx="6553200" cy="350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Rectángulo redondeado 13"/>
          <p:cNvSpPr/>
          <p:nvPr/>
        </p:nvSpPr>
        <p:spPr>
          <a:xfrm>
            <a:off x="2367743" y="5643578"/>
            <a:ext cx="4490257" cy="887619"/>
          </a:xfrm>
          <a:prstGeom prst="roundRect">
            <a:avLst>
              <a:gd name="adj" fmla="val 10000"/>
            </a:avLst>
          </a:prstGeom>
        </p:spPr>
        <p:style>
          <a:lnRef idx="0">
            <a:schemeClr val="accent1"/>
          </a:lnRef>
          <a:fillRef idx="3">
            <a:schemeClr val="accent1"/>
          </a:fillRef>
          <a:effectRef idx="3">
            <a:schemeClr val="accent1"/>
          </a:effectRef>
          <a:fontRef idx="minor">
            <a:schemeClr val="lt1"/>
          </a:fontRef>
        </p:style>
      </p:sp>
      <p:sp>
        <p:nvSpPr>
          <p:cNvPr id="18" name="Rectángulo 17"/>
          <p:cNvSpPr/>
          <p:nvPr/>
        </p:nvSpPr>
        <p:spPr>
          <a:xfrm>
            <a:off x="3344182" y="4200539"/>
            <a:ext cx="2739986" cy="1371601"/>
          </a:xfrm>
          <a:prstGeom prst="rect">
            <a:avLst/>
          </a:prstGeom>
        </p:spPr>
        <p:style>
          <a:lnRef idx="0">
            <a:schemeClr val="accent1"/>
          </a:lnRef>
          <a:fillRef idx="3">
            <a:schemeClr val="accent1"/>
          </a:fillRef>
          <a:effectRef idx="3">
            <a:schemeClr val="accent1"/>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_tradnl" sz="1600" dirty="0" smtClean="0"/>
              <a:t>Producción de alimentos y  productos de alto valor añadido</a:t>
            </a:r>
          </a:p>
          <a:p>
            <a:pPr lvl="0" algn="ctr" defTabSz="889000">
              <a:lnSpc>
                <a:spcPct val="90000"/>
              </a:lnSpc>
              <a:spcBef>
                <a:spcPct val="0"/>
              </a:spcBef>
              <a:spcAft>
                <a:spcPct val="35000"/>
              </a:spcAft>
            </a:pPr>
            <a:r>
              <a:rPr lang="es-ES_tradnl" sz="1600" dirty="0" smtClean="0"/>
              <a:t>Producción de Energía</a:t>
            </a:r>
          </a:p>
          <a:p>
            <a:pPr lvl="0" algn="ctr" defTabSz="889000">
              <a:lnSpc>
                <a:spcPct val="90000"/>
              </a:lnSpc>
              <a:spcBef>
                <a:spcPct val="0"/>
              </a:spcBef>
              <a:spcAft>
                <a:spcPct val="35000"/>
              </a:spcAft>
            </a:pPr>
            <a:r>
              <a:rPr lang="es-ES_tradnl" sz="1600" dirty="0" smtClean="0"/>
              <a:t>Bienestar social y salud</a:t>
            </a:r>
          </a:p>
        </p:txBody>
      </p:sp>
      <p:sp>
        <p:nvSpPr>
          <p:cNvPr id="19" name="Flecha doblada hacia arriba 18"/>
          <p:cNvSpPr/>
          <p:nvPr/>
        </p:nvSpPr>
        <p:spPr>
          <a:xfrm>
            <a:off x="6858000" y="4350231"/>
            <a:ext cx="457200" cy="1745769"/>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20" name="Flecha doblada hacia arriba 19"/>
          <p:cNvSpPr/>
          <p:nvPr/>
        </p:nvSpPr>
        <p:spPr>
          <a:xfrm flipH="1">
            <a:off x="1905000" y="4426431"/>
            <a:ext cx="457200" cy="1745769"/>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12" name="11 Rectángulo"/>
          <p:cNvSpPr/>
          <p:nvPr/>
        </p:nvSpPr>
        <p:spPr>
          <a:xfrm>
            <a:off x="2956273" y="5741515"/>
            <a:ext cx="3316229" cy="687881"/>
          </a:xfrm>
          <a:prstGeom prst="rect">
            <a:avLst/>
          </a:prstGeom>
        </p:spPr>
        <p:txBody>
          <a:bodyPr wrap="none">
            <a:spAutoFit/>
          </a:bodyPr>
          <a:lstStyle/>
          <a:p>
            <a:pPr lvl="0" algn="ctr" defTabSz="2089150">
              <a:lnSpc>
                <a:spcPct val="90000"/>
              </a:lnSpc>
              <a:spcBef>
                <a:spcPct val="0"/>
              </a:spcBef>
              <a:spcAft>
                <a:spcPct val="35000"/>
              </a:spcAft>
            </a:pPr>
            <a:r>
              <a:rPr lang="es-ES_tradnl" dirty="0" smtClean="0">
                <a:solidFill>
                  <a:schemeClr val="bg1"/>
                </a:solidFill>
              </a:rPr>
              <a:t>Investigación y </a:t>
            </a:r>
          </a:p>
          <a:p>
            <a:pPr lvl="0" algn="ctr" defTabSz="2089150">
              <a:lnSpc>
                <a:spcPct val="90000"/>
              </a:lnSpc>
              <a:spcBef>
                <a:spcPct val="0"/>
              </a:spcBef>
              <a:spcAft>
                <a:spcPct val="35000"/>
              </a:spcAft>
            </a:pPr>
            <a:r>
              <a:rPr lang="es-ES_tradnl" dirty="0" smtClean="0">
                <a:solidFill>
                  <a:schemeClr val="bg1"/>
                </a:solidFill>
              </a:rPr>
              <a:t>Transferencia de ECO-Tecnologías</a:t>
            </a:r>
            <a:endParaRPr lang="es-ES_tradnl" sz="2400" dirty="0">
              <a:solidFill>
                <a:schemeClr val="bg1"/>
              </a:solidFill>
            </a:endParaRPr>
          </a:p>
        </p:txBody>
      </p:sp>
      <p:pic>
        <p:nvPicPr>
          <p:cNvPr id="9" name="Picture 5" descr="F:\PETALOS 6\logotipo colibri\IMG_20180120_150010.jpg"/>
          <p:cNvPicPr>
            <a:picLocks noChangeAspect="1" noChangeArrowheads="1"/>
          </p:cNvPicPr>
          <p:nvPr/>
        </p:nvPicPr>
        <p:blipFill>
          <a:blip r:embed="rId7" cstate="print"/>
          <a:srcRect/>
          <a:stretch>
            <a:fillRect/>
          </a:stretch>
        </p:blipFill>
        <p:spPr bwMode="auto">
          <a:xfrm>
            <a:off x="89503" y="6065913"/>
            <a:ext cx="594065" cy="792087"/>
          </a:xfrm>
          <a:prstGeom prst="rect">
            <a:avLst/>
          </a:prstGeom>
          <a:noFill/>
        </p:spPr>
      </p:pic>
      <p:pic>
        <p:nvPicPr>
          <p:cNvPr id="10" name="4 Marcador de contenido" descr="sello COLOR GRANDE.jpg"/>
          <p:cNvPicPr>
            <a:picLocks noChangeAspect="1"/>
          </p:cNvPicPr>
          <p:nvPr/>
        </p:nvPicPr>
        <p:blipFill>
          <a:blip r:embed="rId8"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539552" y="1556792"/>
            <a:ext cx="8032976" cy="3139321"/>
          </a:xfrm>
          <a:prstGeom prst="rect">
            <a:avLst/>
          </a:prstGeom>
          <a:noFill/>
        </p:spPr>
        <p:txBody>
          <a:bodyPr wrap="square" rtlCol="0">
            <a:spAutoFit/>
          </a:bodyPr>
          <a:lstStyle/>
          <a:p>
            <a:pPr algn="just"/>
            <a:r>
              <a:rPr lang="es-ES_tradnl" dirty="0" smtClean="0">
                <a:solidFill>
                  <a:srgbClr val="1318DD"/>
                </a:solidFill>
              </a:rPr>
              <a:t>La formación TEÓRICO-PRACTICA constituye el eje fundamental del proyecto por ser la forma idónea de efectuar la transferencia y know-how del conocimiento científico-tecno-práctico</a:t>
            </a:r>
            <a:r>
              <a:rPr lang="es-ES_tradnl" dirty="0" smtClean="0"/>
              <a:t>.</a:t>
            </a:r>
            <a:endParaRPr lang="es-ES" dirty="0" smtClean="0"/>
          </a:p>
          <a:p>
            <a:pPr algn="just"/>
            <a:endParaRPr lang="es-ES" dirty="0" smtClean="0">
              <a:solidFill>
                <a:srgbClr val="1318DD"/>
              </a:solidFill>
              <a:latin typeface="+mj-lt"/>
              <a:cs typeface="Arial" pitchFamily="34" charset="0"/>
            </a:endParaRPr>
          </a:p>
          <a:p>
            <a:pPr algn="just"/>
            <a:r>
              <a:rPr lang="es-ES_tradnl" b="1" dirty="0" smtClean="0">
                <a:solidFill>
                  <a:srgbClr val="1318DD"/>
                </a:solidFill>
                <a:latin typeface="+mj-lt"/>
                <a:cs typeface="Arial" pitchFamily="34" charset="0"/>
              </a:rPr>
              <a:t>REDESGEA</a:t>
            </a:r>
            <a:r>
              <a:rPr lang="es-ES_tradnl" dirty="0" smtClean="0">
                <a:solidFill>
                  <a:srgbClr val="1318DD"/>
                </a:solidFill>
                <a:latin typeface="+mj-lt"/>
                <a:cs typeface="Arial" pitchFamily="34" charset="0"/>
              </a:rPr>
              <a:t> </a:t>
            </a:r>
            <a:r>
              <a:rPr lang="es-ES_tradnl" dirty="0">
                <a:solidFill>
                  <a:srgbClr val="1318DD"/>
                </a:solidFill>
                <a:latin typeface="+mj-lt"/>
                <a:cs typeface="Arial" pitchFamily="34" charset="0"/>
              </a:rPr>
              <a:t>ha dispuesto la creación de granjas escuelas porque la formación </a:t>
            </a:r>
            <a:r>
              <a:rPr lang="es-ES_tradnl" dirty="0" smtClean="0">
                <a:solidFill>
                  <a:srgbClr val="1318DD"/>
                </a:solidFill>
                <a:latin typeface="+mj-lt"/>
                <a:cs typeface="Arial" pitchFamily="34" charset="0"/>
              </a:rPr>
              <a:t>aparte de </a:t>
            </a:r>
            <a:r>
              <a:rPr lang="es-ES_tradnl" dirty="0">
                <a:solidFill>
                  <a:srgbClr val="1318DD"/>
                </a:solidFill>
                <a:latin typeface="+mj-lt"/>
                <a:cs typeface="Arial" pitchFamily="34" charset="0"/>
              </a:rPr>
              <a:t>abarcar la enseñanza </a:t>
            </a:r>
            <a:r>
              <a:rPr lang="es-ES_tradnl" dirty="0" smtClean="0">
                <a:solidFill>
                  <a:srgbClr val="1318DD"/>
                </a:solidFill>
                <a:latin typeface="+mj-lt"/>
                <a:cs typeface="Arial" pitchFamily="34" charset="0"/>
              </a:rPr>
              <a:t>teórica, el </a:t>
            </a:r>
            <a:r>
              <a:rPr lang="es-ES_tradnl" dirty="0">
                <a:solidFill>
                  <a:srgbClr val="1318DD"/>
                </a:solidFill>
                <a:latin typeface="+mj-lt"/>
                <a:cs typeface="Arial" pitchFamily="34" charset="0"/>
              </a:rPr>
              <a:t>entrenamiento práctico </a:t>
            </a:r>
            <a:r>
              <a:rPr lang="es-ES_tradnl" dirty="0" smtClean="0">
                <a:solidFill>
                  <a:srgbClr val="1318DD"/>
                </a:solidFill>
                <a:latin typeface="+mj-lt"/>
                <a:cs typeface="Arial" pitchFamily="34" charset="0"/>
              </a:rPr>
              <a:t>es requisito fundamental para el desarrollo y posterior sustento con los modelos implementados según los principios de la Economía Azul: INDEPENDENCIA Y AUTOGESTIÓN DE FORMA ECOSOSTENIBLE.</a:t>
            </a:r>
          </a:p>
          <a:p>
            <a:pPr algn="just"/>
            <a:endParaRPr lang="es-ES" dirty="0">
              <a:solidFill>
                <a:srgbClr val="1318DD"/>
              </a:solidFill>
              <a:latin typeface="Arial" pitchFamily="34" charset="0"/>
              <a:cs typeface="Arial" pitchFamily="34" charset="0"/>
            </a:endParaRPr>
          </a:p>
          <a:p>
            <a:endParaRPr lang="es-ES" dirty="0"/>
          </a:p>
        </p:txBody>
      </p:sp>
      <p:sp>
        <p:nvSpPr>
          <p:cNvPr id="13" name="1 Título"/>
          <p:cNvSpPr>
            <a:spLocks noGrp="1"/>
          </p:cNvSpPr>
          <p:nvPr>
            <p:ph type="title"/>
          </p:nvPr>
        </p:nvSpPr>
        <p:spPr>
          <a:xfrm>
            <a:off x="457200" y="500042"/>
            <a:ext cx="8229600" cy="571504"/>
          </a:xfrm>
          <a:ln/>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OBJETIVOS ESPECÍFICOS:                                              FORMACIÓN</a:t>
            </a:r>
            <a:endParaRPr lang="es-ES" sz="2400" dirty="0"/>
          </a:p>
        </p:txBody>
      </p:sp>
      <p:pic>
        <p:nvPicPr>
          <p:cNvPr id="58370" name="Picture 2" descr="Resultado de imagen para inegi madres solteras y pobreza"/>
          <p:cNvPicPr>
            <a:picLocks noChangeAspect="1" noChangeArrowheads="1"/>
          </p:cNvPicPr>
          <p:nvPr/>
        </p:nvPicPr>
        <p:blipFill>
          <a:blip r:embed="rId2" cstate="print"/>
          <a:srcRect/>
          <a:stretch>
            <a:fillRect/>
          </a:stretch>
        </p:blipFill>
        <p:spPr bwMode="auto">
          <a:xfrm>
            <a:off x="1241326" y="4365104"/>
            <a:ext cx="2610594" cy="1944216"/>
          </a:xfrm>
          <a:prstGeom prst="rect">
            <a:avLst/>
          </a:prstGeom>
          <a:ln>
            <a:noFill/>
          </a:ln>
          <a:effectLst>
            <a:outerShdw blurRad="292100" dist="139700" dir="2700000" algn="tl" rotWithShape="0">
              <a:srgbClr val="333333">
                <a:alpha val="65000"/>
              </a:srgbClr>
            </a:outerShdw>
          </a:effectLst>
        </p:spPr>
      </p:pic>
      <p:pic>
        <p:nvPicPr>
          <p:cNvPr id="58372" name="Picture 4" descr="Imagen relacionada"/>
          <p:cNvPicPr>
            <a:picLocks noChangeAspect="1" noChangeArrowheads="1"/>
          </p:cNvPicPr>
          <p:nvPr/>
        </p:nvPicPr>
        <p:blipFill>
          <a:blip r:embed="rId3" cstate="print"/>
          <a:srcRect/>
          <a:stretch>
            <a:fillRect/>
          </a:stretch>
        </p:blipFill>
        <p:spPr bwMode="auto">
          <a:xfrm>
            <a:off x="5004048" y="4365104"/>
            <a:ext cx="2592288" cy="1944216"/>
          </a:xfrm>
          <a:prstGeom prst="rect">
            <a:avLst/>
          </a:prstGeom>
          <a:ln>
            <a:noFill/>
          </a:ln>
          <a:effectLst>
            <a:outerShdw blurRad="292100" dist="139700" dir="2700000" algn="tl" rotWithShape="0">
              <a:srgbClr val="333333">
                <a:alpha val="65000"/>
              </a:srgbClr>
            </a:outerShdw>
          </a:effectLst>
        </p:spPr>
      </p:pic>
      <p:pic>
        <p:nvPicPr>
          <p:cNvPr id="7" name="Picture 5" descr="F:\PETALOS 6\logotipo colibri\IMG_20180120_150010.jpg"/>
          <p:cNvPicPr>
            <a:picLocks noChangeAspect="1" noChangeArrowheads="1"/>
          </p:cNvPicPr>
          <p:nvPr/>
        </p:nvPicPr>
        <p:blipFill>
          <a:blip r:embed="rId4" cstate="print"/>
          <a:srcRect/>
          <a:stretch>
            <a:fillRect/>
          </a:stretch>
        </p:blipFill>
        <p:spPr bwMode="auto">
          <a:xfrm>
            <a:off x="89503" y="6065913"/>
            <a:ext cx="594065" cy="792087"/>
          </a:xfrm>
          <a:prstGeom prst="rect">
            <a:avLst/>
          </a:prstGeom>
          <a:noFill/>
        </p:spPr>
      </p:pic>
      <p:pic>
        <p:nvPicPr>
          <p:cNvPr id="8" name="4 Marcador de contenido" descr="sello COLOR GRANDE.jpg"/>
          <p:cNvPicPr>
            <a:picLocks noChangeAspect="1"/>
          </p:cNvPicPr>
          <p:nvPr/>
        </p:nvPicPr>
        <p:blipFill>
          <a:blip r:embed="rId5"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457200" y="500042"/>
            <a:ext cx="8229600" cy="571504"/>
          </a:xfrm>
          <a:ln/>
        </p:spPr>
        <p:style>
          <a:lnRef idx="0">
            <a:schemeClr val="accent1"/>
          </a:lnRef>
          <a:fillRef idx="3">
            <a:schemeClr val="accent1"/>
          </a:fillRef>
          <a:effectRef idx="3">
            <a:schemeClr val="accent1"/>
          </a:effectRef>
          <a:fontRef idx="minor">
            <a:schemeClr val="lt1"/>
          </a:fontRef>
        </p:style>
        <p:txBody>
          <a:bodyPr>
            <a:normAutofit/>
          </a:bodyPr>
          <a:lstStyle/>
          <a:p>
            <a:pPr algn="r"/>
            <a:r>
              <a:rPr lang="es-ES" sz="2400" b="1" dirty="0" smtClean="0">
                <a:solidFill>
                  <a:schemeClr val="bg1"/>
                </a:solidFill>
                <a:cs typeface="Arial" pitchFamily="34" charset="0"/>
              </a:rPr>
              <a:t>COMUNICACIÓN</a:t>
            </a:r>
            <a:endParaRPr lang="es-ES" sz="2400" dirty="0"/>
          </a:p>
        </p:txBody>
      </p:sp>
      <p:sp>
        <p:nvSpPr>
          <p:cNvPr id="5" name="4 CuadroTexto"/>
          <p:cNvSpPr txBox="1"/>
          <p:nvPr/>
        </p:nvSpPr>
        <p:spPr>
          <a:xfrm>
            <a:off x="2357422" y="1699520"/>
            <a:ext cx="6429420" cy="4801314"/>
          </a:xfrm>
          <a:prstGeom prst="rect">
            <a:avLst/>
          </a:prstGeom>
          <a:noFill/>
        </p:spPr>
        <p:txBody>
          <a:bodyPr wrap="square" rtlCol="0">
            <a:spAutoFit/>
          </a:bodyPr>
          <a:lstStyle/>
          <a:p>
            <a:r>
              <a:rPr lang="es-ES" dirty="0" smtClean="0">
                <a:solidFill>
                  <a:srgbClr val="1318DD"/>
                </a:solidFill>
              </a:rPr>
              <a:t>Cualquier proyecto debe contemplar el uso de las herramientas de las nuevas tecnologías, en una sociedad global e intercomunicada.</a:t>
            </a:r>
          </a:p>
          <a:p>
            <a:endParaRPr lang="es-ES" dirty="0" smtClean="0">
              <a:solidFill>
                <a:srgbClr val="1318DD"/>
              </a:solidFill>
            </a:endParaRPr>
          </a:p>
          <a:p>
            <a:pPr algn="just"/>
            <a:r>
              <a:rPr lang="es-ES" dirty="0" smtClean="0">
                <a:solidFill>
                  <a:srgbClr val="1318DD"/>
                </a:solidFill>
              </a:rPr>
              <a:t>Dos objetivos: dar visibilidad al proyecto y servir de instrumento para la formación no presencial e intercambio de conocimientos.</a:t>
            </a:r>
          </a:p>
          <a:p>
            <a:endParaRPr lang="es-ES" dirty="0" smtClean="0">
              <a:solidFill>
                <a:srgbClr val="1318DD"/>
              </a:solidFill>
            </a:endParaRPr>
          </a:p>
          <a:p>
            <a:pPr algn="just"/>
            <a:r>
              <a:rPr lang="es-ES" dirty="0" smtClean="0">
                <a:solidFill>
                  <a:srgbClr val="1318DD"/>
                </a:solidFill>
              </a:rPr>
              <a:t>Contar con un PROYECTO de comunicación digital, en todos los soportes posibles… escrito, audiovisual,  nos permite crear a su vez un canal de conexión interna, a modo de intranet que va a ser de gran utilidad, como intercambio de experiencias, cursos o talleres no presenciales, generando un material didáctico de intercambio entre las diferentes granjas escuela de </a:t>
            </a:r>
            <a:r>
              <a:rPr lang="es-ES" b="1" dirty="0" smtClean="0">
                <a:solidFill>
                  <a:srgbClr val="1318DD"/>
                </a:solidFill>
              </a:rPr>
              <a:t>REDESGEA.</a:t>
            </a:r>
          </a:p>
          <a:p>
            <a:pPr algn="just"/>
            <a:endParaRPr lang="es-ES" b="1" dirty="0" smtClean="0">
              <a:solidFill>
                <a:srgbClr val="1318DD"/>
              </a:solidFill>
            </a:endParaRPr>
          </a:p>
          <a:p>
            <a:pPr algn="just"/>
            <a:r>
              <a:rPr lang="es-ES" dirty="0" smtClean="0">
                <a:solidFill>
                  <a:srgbClr val="1318DD"/>
                </a:solidFill>
              </a:rPr>
              <a:t>La creación de una plataforma “</a:t>
            </a:r>
            <a:r>
              <a:rPr lang="es-ES" dirty="0" err="1" smtClean="0">
                <a:solidFill>
                  <a:srgbClr val="1318DD"/>
                </a:solidFill>
              </a:rPr>
              <a:t>moodle</a:t>
            </a:r>
            <a:r>
              <a:rPr lang="es-ES" dirty="0" smtClean="0">
                <a:solidFill>
                  <a:srgbClr val="1318DD"/>
                </a:solidFill>
              </a:rPr>
              <a:t>”, como centro nodal, donde se alojará el material creado en el diseño de los cursos.</a:t>
            </a:r>
          </a:p>
          <a:p>
            <a:endParaRPr lang="es-ES" dirty="0" smtClean="0"/>
          </a:p>
          <a:p>
            <a:r>
              <a:rPr lang="es-ES" dirty="0" smtClean="0"/>
              <a:t> </a:t>
            </a:r>
            <a:endParaRPr lang="es-ES" dirty="0"/>
          </a:p>
        </p:txBody>
      </p:sp>
      <p:pic>
        <p:nvPicPr>
          <p:cNvPr id="7" name="6 Imagen" descr="uniondiversa.jpg"/>
          <p:cNvPicPr>
            <a:picLocks noChangeAspect="1"/>
          </p:cNvPicPr>
          <p:nvPr/>
        </p:nvPicPr>
        <p:blipFill>
          <a:blip r:embed="rId2" cstate="print"/>
          <a:stretch>
            <a:fillRect/>
          </a:stretch>
        </p:blipFill>
        <p:spPr>
          <a:xfrm>
            <a:off x="357158" y="1700808"/>
            <a:ext cx="1687500" cy="1080000"/>
          </a:xfrm>
          <a:prstGeom prst="rect">
            <a:avLst/>
          </a:prstGeom>
          <a:effectLst>
            <a:outerShdw blurRad="292100" dist="139700" dir="2700000" algn="ctr" rotWithShape="0">
              <a:srgbClr val="000000">
                <a:alpha val="62000"/>
              </a:srgbClr>
            </a:outerShdw>
          </a:effectLst>
        </p:spPr>
      </p:pic>
      <p:pic>
        <p:nvPicPr>
          <p:cNvPr id="52226" name="Picture 2" descr="Resultado de imagen para aula de computacion"/>
          <p:cNvPicPr>
            <a:picLocks noChangeAspect="1" noChangeArrowheads="1"/>
          </p:cNvPicPr>
          <p:nvPr/>
        </p:nvPicPr>
        <p:blipFill>
          <a:blip r:embed="rId3" cstate="print"/>
          <a:srcRect/>
          <a:stretch>
            <a:fillRect/>
          </a:stretch>
        </p:blipFill>
        <p:spPr bwMode="auto">
          <a:xfrm>
            <a:off x="323528" y="4653136"/>
            <a:ext cx="1848840" cy="1127342"/>
          </a:xfrm>
          <a:prstGeom prst="rect">
            <a:avLst/>
          </a:prstGeom>
          <a:effectLst>
            <a:outerShdw blurRad="292100" dist="139700" dir="2700000" algn="ctr" rotWithShape="0">
              <a:srgbClr val="000000">
                <a:alpha val="62000"/>
              </a:srgbClr>
            </a:outerShdw>
          </a:effectLst>
        </p:spPr>
      </p:pic>
      <p:pic>
        <p:nvPicPr>
          <p:cNvPr id="52228" name="Picture 4" descr="Resultado de imagen para aula de computacion"/>
          <p:cNvPicPr>
            <a:picLocks noChangeAspect="1" noChangeArrowheads="1"/>
          </p:cNvPicPr>
          <p:nvPr/>
        </p:nvPicPr>
        <p:blipFill>
          <a:blip r:embed="rId4" cstate="print"/>
          <a:srcRect/>
          <a:stretch>
            <a:fillRect/>
          </a:stretch>
        </p:blipFill>
        <p:spPr bwMode="auto">
          <a:xfrm>
            <a:off x="467544" y="3140969"/>
            <a:ext cx="1506123" cy="1258624"/>
          </a:xfrm>
          <a:prstGeom prst="rect">
            <a:avLst/>
          </a:prstGeom>
          <a:effectLst>
            <a:outerShdw blurRad="292100" dist="139700" dir="2700000" algn="ctr" rotWithShape="0">
              <a:srgbClr val="000000">
                <a:alpha val="62000"/>
              </a:srgbClr>
            </a:outerShdw>
          </a:effectLst>
        </p:spPr>
      </p:pic>
      <p:pic>
        <p:nvPicPr>
          <p:cNvPr id="8" name="Picture 5" descr="F:\PETALOS 6\logotipo colibri\IMG_20180120_150010.jpg"/>
          <p:cNvPicPr>
            <a:picLocks noChangeAspect="1" noChangeArrowheads="1"/>
          </p:cNvPicPr>
          <p:nvPr/>
        </p:nvPicPr>
        <p:blipFill>
          <a:blip r:embed="rId5" cstate="print"/>
          <a:srcRect/>
          <a:stretch>
            <a:fillRect/>
          </a:stretch>
        </p:blipFill>
        <p:spPr bwMode="auto">
          <a:xfrm>
            <a:off x="89503" y="6065913"/>
            <a:ext cx="594065" cy="792087"/>
          </a:xfrm>
          <a:prstGeom prst="rect">
            <a:avLst/>
          </a:prstGeom>
          <a:noFill/>
        </p:spPr>
      </p:pic>
      <p:pic>
        <p:nvPicPr>
          <p:cNvPr id="9" name="4 Marcador de contenido" descr="sello COLOR GRANDE.jpg"/>
          <p:cNvPicPr>
            <a:picLocks noChangeAspect="1"/>
          </p:cNvPicPr>
          <p:nvPr/>
        </p:nvPicPr>
        <p:blipFill>
          <a:blip r:embed="rId6"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r"/>
            <a:r>
              <a:rPr lang="es-ES" sz="2400" b="1" dirty="0" smtClean="0">
                <a:solidFill>
                  <a:schemeClr val="bg1"/>
                </a:solidFill>
                <a:cs typeface="Arial" pitchFamily="34" charset="0"/>
              </a:rPr>
              <a:t>AGRICULTURA</a:t>
            </a:r>
            <a:endParaRPr lang="es-ES" sz="2400" dirty="0"/>
          </a:p>
        </p:txBody>
      </p:sp>
      <p:sp>
        <p:nvSpPr>
          <p:cNvPr id="3" name="2 CuadroTexto"/>
          <p:cNvSpPr txBox="1"/>
          <p:nvPr/>
        </p:nvSpPr>
        <p:spPr>
          <a:xfrm>
            <a:off x="2339752" y="1700808"/>
            <a:ext cx="6215106" cy="4247317"/>
          </a:xfrm>
          <a:prstGeom prst="rect">
            <a:avLst/>
          </a:prstGeom>
          <a:noFill/>
        </p:spPr>
        <p:txBody>
          <a:bodyPr wrap="square" rtlCol="0">
            <a:spAutoFit/>
          </a:bodyPr>
          <a:lstStyle/>
          <a:p>
            <a:pPr algn="ctr"/>
            <a:r>
              <a:rPr lang="es-ES_tradnl" b="1" dirty="0" smtClean="0">
                <a:solidFill>
                  <a:srgbClr val="1318DD"/>
                </a:solidFill>
              </a:rPr>
              <a:t>   AGRICULTURA</a:t>
            </a:r>
          </a:p>
          <a:p>
            <a:pPr algn="ctr"/>
            <a:endParaRPr lang="es-ES" cap="all" dirty="0" smtClean="0">
              <a:solidFill>
                <a:srgbClr val="1318DD"/>
              </a:solidFill>
            </a:endParaRPr>
          </a:p>
          <a:p>
            <a:pPr algn="just"/>
            <a:r>
              <a:rPr lang="es-ES" cap="all" dirty="0" smtClean="0">
                <a:solidFill>
                  <a:srgbClr val="1318DD"/>
                </a:solidFill>
              </a:rPr>
              <a:t>Producción de alimentos básicos y  productos de alto valor añadido.</a:t>
            </a:r>
          </a:p>
          <a:p>
            <a:pPr algn="just"/>
            <a:r>
              <a:rPr lang="es-ES_tradnl" dirty="0" smtClean="0">
                <a:solidFill>
                  <a:srgbClr val="1318DD"/>
                </a:solidFill>
              </a:rPr>
              <a:t>	</a:t>
            </a:r>
            <a:r>
              <a:rPr lang="es-ES_tradnl" b="1" dirty="0" smtClean="0">
                <a:solidFill>
                  <a:srgbClr val="1318DD"/>
                </a:solidFill>
              </a:rPr>
              <a:t>	</a:t>
            </a:r>
            <a:endParaRPr lang="es-ES" b="1" dirty="0" smtClean="0">
              <a:solidFill>
                <a:srgbClr val="1318DD"/>
              </a:solidFill>
            </a:endParaRPr>
          </a:p>
          <a:p>
            <a:pPr algn="just"/>
            <a:r>
              <a:rPr lang="es-ES_tradnl" dirty="0" smtClean="0">
                <a:solidFill>
                  <a:srgbClr val="1318DD"/>
                </a:solidFill>
              </a:rPr>
              <a:t>- </a:t>
            </a:r>
            <a:r>
              <a:rPr lang="es-ES_tradnl" dirty="0" err="1" smtClean="0">
                <a:solidFill>
                  <a:srgbClr val="1318DD"/>
                </a:solidFill>
              </a:rPr>
              <a:t>Biocultivos</a:t>
            </a:r>
            <a:r>
              <a:rPr lang="es-ES_tradnl" dirty="0" smtClean="0">
                <a:solidFill>
                  <a:srgbClr val="1318DD"/>
                </a:solidFill>
              </a:rPr>
              <a:t> extensivos, la formación en </a:t>
            </a:r>
            <a:r>
              <a:rPr lang="es-ES_tradnl" dirty="0" err="1" smtClean="0">
                <a:solidFill>
                  <a:srgbClr val="1318DD"/>
                </a:solidFill>
              </a:rPr>
              <a:t>biocultivos</a:t>
            </a:r>
            <a:r>
              <a:rPr lang="es-ES_tradnl" dirty="0" smtClean="0">
                <a:solidFill>
                  <a:srgbClr val="1318DD"/>
                </a:solidFill>
              </a:rPr>
              <a:t> extensivos estacionales y adecuación de suelos.</a:t>
            </a:r>
            <a:endParaRPr lang="es-ES" dirty="0" smtClean="0">
              <a:solidFill>
                <a:srgbClr val="1318DD"/>
              </a:solidFill>
            </a:endParaRPr>
          </a:p>
          <a:p>
            <a:pPr algn="just"/>
            <a:r>
              <a:rPr lang="es-ES_tradnl" dirty="0" smtClean="0">
                <a:solidFill>
                  <a:srgbClr val="1318DD"/>
                </a:solidFill>
              </a:rPr>
              <a:t>- Aprovechamiento integral de los bosques (en los hábitats que lo permitan).</a:t>
            </a:r>
            <a:endParaRPr lang="es-ES" dirty="0" smtClean="0">
              <a:solidFill>
                <a:srgbClr val="1318DD"/>
              </a:solidFill>
            </a:endParaRPr>
          </a:p>
          <a:p>
            <a:pPr algn="just"/>
            <a:r>
              <a:rPr lang="es-ES_tradnl" dirty="0" smtClean="0">
                <a:solidFill>
                  <a:srgbClr val="1318DD"/>
                </a:solidFill>
              </a:rPr>
              <a:t>- Aprovechamiento de biomasa (matorrales).</a:t>
            </a:r>
            <a:endParaRPr lang="es-ES" dirty="0" smtClean="0">
              <a:solidFill>
                <a:srgbClr val="1318DD"/>
              </a:solidFill>
            </a:endParaRPr>
          </a:p>
          <a:p>
            <a:pPr algn="just"/>
            <a:r>
              <a:rPr lang="es-ES_tradnl" dirty="0" smtClean="0">
                <a:solidFill>
                  <a:srgbClr val="1318DD"/>
                </a:solidFill>
              </a:rPr>
              <a:t>- Aprovechamiento integral de productos residuales como aguas y desechos sólidos.</a:t>
            </a:r>
            <a:endParaRPr lang="es-ES" dirty="0" smtClean="0">
              <a:solidFill>
                <a:srgbClr val="1318DD"/>
              </a:solidFill>
            </a:endParaRPr>
          </a:p>
          <a:p>
            <a:pPr algn="just"/>
            <a:r>
              <a:rPr lang="es-ES_tradnl" dirty="0" smtClean="0">
                <a:solidFill>
                  <a:srgbClr val="1318DD"/>
                </a:solidFill>
              </a:rPr>
              <a:t>- Banco de germoplasma autóctono (conservación de plantas autóctonas), mejora de semillas resistentes a la sequía o la salinidad.	</a:t>
            </a:r>
            <a:r>
              <a:rPr lang="es-ES_tradnl" dirty="0" smtClean="0"/>
              <a:t>	</a:t>
            </a:r>
          </a:p>
        </p:txBody>
      </p:sp>
      <p:pic>
        <p:nvPicPr>
          <p:cNvPr id="51202" name="Picture 2" descr="Resultado de imagen para maiz de diferentes tipos"/>
          <p:cNvPicPr>
            <a:picLocks noChangeAspect="1" noChangeArrowheads="1"/>
          </p:cNvPicPr>
          <p:nvPr/>
        </p:nvPicPr>
        <p:blipFill>
          <a:blip r:embed="rId2" cstate="print">
            <a:lum bright="10000"/>
          </a:blip>
          <a:srcRect/>
          <a:stretch>
            <a:fillRect/>
          </a:stretch>
        </p:blipFill>
        <p:spPr bwMode="auto">
          <a:xfrm>
            <a:off x="467544" y="1844824"/>
            <a:ext cx="1562726" cy="1224136"/>
          </a:xfrm>
          <a:prstGeom prst="rect">
            <a:avLst/>
          </a:prstGeom>
          <a:ln>
            <a:noFill/>
          </a:ln>
          <a:effectLst>
            <a:outerShdw blurRad="292100" dist="139700" dir="2700000" algn="tl" rotWithShape="0">
              <a:srgbClr val="333333">
                <a:alpha val="65000"/>
              </a:srgbClr>
            </a:outerShdw>
          </a:effectLst>
        </p:spPr>
      </p:pic>
      <p:pic>
        <p:nvPicPr>
          <p:cNvPr id="51204" name="Picture 4" descr="Resultado de imagen para biocultivo intensivo"/>
          <p:cNvPicPr>
            <a:picLocks noChangeAspect="1" noChangeArrowheads="1"/>
          </p:cNvPicPr>
          <p:nvPr/>
        </p:nvPicPr>
        <p:blipFill>
          <a:blip r:embed="rId3" cstate="print">
            <a:lum bright="10000"/>
          </a:blip>
          <a:srcRect/>
          <a:stretch>
            <a:fillRect/>
          </a:stretch>
        </p:blipFill>
        <p:spPr bwMode="auto">
          <a:xfrm>
            <a:off x="467544" y="4941168"/>
            <a:ext cx="1632181" cy="1224136"/>
          </a:xfrm>
          <a:prstGeom prst="rect">
            <a:avLst/>
          </a:prstGeom>
          <a:ln>
            <a:noFill/>
          </a:ln>
          <a:effectLst>
            <a:outerShdw blurRad="292100" dist="139700" dir="2700000" algn="tl" rotWithShape="0">
              <a:srgbClr val="333333">
                <a:alpha val="65000"/>
              </a:srgbClr>
            </a:outerShdw>
          </a:effectLst>
        </p:spPr>
      </p:pic>
      <p:pic>
        <p:nvPicPr>
          <p:cNvPr id="52226" name="Picture 2" descr="Imagen relacionada"/>
          <p:cNvPicPr>
            <a:picLocks noChangeAspect="1" noChangeArrowheads="1"/>
          </p:cNvPicPr>
          <p:nvPr/>
        </p:nvPicPr>
        <p:blipFill>
          <a:blip r:embed="rId4" cstate="print">
            <a:lum bright="10000"/>
          </a:blip>
          <a:srcRect/>
          <a:stretch>
            <a:fillRect/>
          </a:stretch>
        </p:blipFill>
        <p:spPr bwMode="auto">
          <a:xfrm>
            <a:off x="467544" y="3429000"/>
            <a:ext cx="1652276" cy="1152128"/>
          </a:xfrm>
          <a:prstGeom prst="rect">
            <a:avLst/>
          </a:prstGeom>
          <a:ln>
            <a:noFill/>
          </a:ln>
          <a:effectLst>
            <a:outerShdw blurRad="292100" dist="139700" dir="2700000" algn="tl" rotWithShape="0">
              <a:srgbClr val="333333">
                <a:alpha val="65000"/>
              </a:srgbClr>
            </a:outerShdw>
          </a:effectLst>
        </p:spPr>
      </p:pic>
      <p:pic>
        <p:nvPicPr>
          <p:cNvPr id="8" name="Picture 5" descr="F:\PETALOS 6\logotipo colibri\IMG_20180120_150010.jpg"/>
          <p:cNvPicPr>
            <a:picLocks noChangeAspect="1" noChangeArrowheads="1"/>
          </p:cNvPicPr>
          <p:nvPr/>
        </p:nvPicPr>
        <p:blipFill>
          <a:blip r:embed="rId5" cstate="print"/>
          <a:srcRect/>
          <a:stretch>
            <a:fillRect/>
          </a:stretch>
        </p:blipFill>
        <p:spPr bwMode="auto">
          <a:xfrm>
            <a:off x="89503" y="6065913"/>
            <a:ext cx="594065" cy="792087"/>
          </a:xfrm>
          <a:prstGeom prst="rect">
            <a:avLst/>
          </a:prstGeom>
          <a:noFill/>
        </p:spPr>
      </p:pic>
      <p:pic>
        <p:nvPicPr>
          <p:cNvPr id="9" name="4 Marcador de contenido" descr="sello COLOR GRANDE.jpg"/>
          <p:cNvPicPr>
            <a:picLocks noChangeAspect="1"/>
          </p:cNvPicPr>
          <p:nvPr/>
        </p:nvPicPr>
        <p:blipFill>
          <a:blip r:embed="rId6"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428860" y="1700808"/>
            <a:ext cx="6072230" cy="5078313"/>
          </a:xfrm>
          <a:prstGeom prst="rect">
            <a:avLst/>
          </a:prstGeom>
          <a:noFill/>
        </p:spPr>
        <p:txBody>
          <a:bodyPr wrap="square" rtlCol="0">
            <a:spAutoFit/>
          </a:bodyPr>
          <a:lstStyle/>
          <a:p>
            <a:pPr algn="just"/>
            <a:r>
              <a:rPr lang="es-ES_tradnl" b="1" dirty="0" smtClean="0">
                <a:solidFill>
                  <a:srgbClr val="1318DD"/>
                </a:solidFill>
              </a:rPr>
              <a:t>	</a:t>
            </a:r>
            <a:endParaRPr lang="es-ES" b="1" dirty="0" smtClean="0">
              <a:solidFill>
                <a:srgbClr val="1318DD"/>
              </a:solidFill>
            </a:endParaRPr>
          </a:p>
          <a:p>
            <a:pPr algn="ctr"/>
            <a:r>
              <a:rPr lang="es-ES_tradnl" b="1" dirty="0" smtClean="0">
                <a:solidFill>
                  <a:srgbClr val="1318DD"/>
                </a:solidFill>
              </a:rPr>
              <a:t>GANADERÍA</a:t>
            </a:r>
          </a:p>
          <a:p>
            <a:pPr algn="ctr"/>
            <a:endParaRPr lang="es-ES_tradnl" sz="900" dirty="0" smtClean="0">
              <a:solidFill>
                <a:srgbClr val="1318DD"/>
              </a:solidFill>
            </a:endParaRPr>
          </a:p>
          <a:p>
            <a:pPr algn="just"/>
            <a:r>
              <a:rPr lang="es-ES_tradnl" dirty="0" smtClean="0">
                <a:solidFill>
                  <a:srgbClr val="1318DD"/>
                </a:solidFill>
              </a:rPr>
              <a:t>- Ganadería extensiva, recuperando y conservando razas autóctonas.</a:t>
            </a:r>
          </a:p>
          <a:p>
            <a:pPr algn="just">
              <a:buFontTx/>
              <a:buChar char="-"/>
            </a:pPr>
            <a:r>
              <a:rPr lang="es-ES_tradnl" dirty="0" smtClean="0">
                <a:solidFill>
                  <a:srgbClr val="1318DD"/>
                </a:solidFill>
              </a:rPr>
              <a:t> Mejora de la sanidad animal (microbiológica, bacteriana y vírica)</a:t>
            </a:r>
          </a:p>
          <a:p>
            <a:pPr algn="just">
              <a:buFontTx/>
              <a:buChar char="-"/>
            </a:pPr>
            <a:r>
              <a:rPr lang="es-ES_tradnl" dirty="0" smtClean="0">
                <a:solidFill>
                  <a:srgbClr val="1318DD"/>
                </a:solidFill>
              </a:rPr>
              <a:t> Mejora del bienestar animal (respetando la estacionalidad de los  ciclos naturales de reproducción, posible intervención en las  instalaciones ganaderas).</a:t>
            </a:r>
          </a:p>
          <a:p>
            <a:pPr algn="just">
              <a:buFontTx/>
              <a:buChar char="-"/>
            </a:pPr>
            <a:r>
              <a:rPr lang="es-ES" dirty="0" smtClean="0">
                <a:solidFill>
                  <a:srgbClr val="1318DD"/>
                </a:solidFill>
              </a:rPr>
              <a:t> Higiene y tecnología de alimentos (conservación de productos agropecuarios, mejoras en la conservación de la carne, la leche y derivados para el consumo humano).</a:t>
            </a:r>
          </a:p>
          <a:p>
            <a:pPr algn="just">
              <a:buFontTx/>
              <a:buChar char="-"/>
            </a:pPr>
            <a:r>
              <a:rPr lang="es-ES_tradnl" dirty="0" smtClean="0">
                <a:solidFill>
                  <a:srgbClr val="1318DD"/>
                </a:solidFill>
              </a:rPr>
              <a:t> Mejoras higiénico-sanitarias, para evitar la transmisión de enfermedades infecto- contagiosas al hombre.</a:t>
            </a:r>
          </a:p>
          <a:p>
            <a:endParaRPr lang="es-ES_tradnl" dirty="0" smtClean="0">
              <a:solidFill>
                <a:srgbClr val="1318DD"/>
              </a:solidFill>
            </a:endParaRPr>
          </a:p>
          <a:p>
            <a:pPr algn="just"/>
            <a:r>
              <a:rPr lang="es-ES_tradnl" dirty="0" smtClean="0">
                <a:solidFill>
                  <a:srgbClr val="1318DD"/>
                </a:solidFill>
              </a:rPr>
              <a:t>		</a:t>
            </a:r>
            <a:endParaRPr lang="es-ES" dirty="0" smtClean="0">
              <a:solidFill>
                <a:srgbClr val="1318DD"/>
              </a:solidFill>
            </a:endParaRPr>
          </a:p>
          <a:p>
            <a:endParaRPr lang="es-ES" dirty="0"/>
          </a:p>
        </p:txBody>
      </p:sp>
      <p:sp>
        <p:nvSpPr>
          <p:cNvPr id="7"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r"/>
            <a:r>
              <a:rPr lang="es-ES" sz="2400" b="1" dirty="0" smtClean="0">
                <a:solidFill>
                  <a:schemeClr val="bg1"/>
                </a:solidFill>
                <a:cs typeface="Arial" pitchFamily="34" charset="0"/>
              </a:rPr>
              <a:t>GANADERÍA</a:t>
            </a:r>
            <a:endParaRPr lang="es-ES" sz="2400" dirty="0"/>
          </a:p>
        </p:txBody>
      </p:sp>
      <p:pic>
        <p:nvPicPr>
          <p:cNvPr id="8" name="7 Imagen" descr="PICT0581.JPG"/>
          <p:cNvPicPr>
            <a:picLocks noChangeAspect="1"/>
          </p:cNvPicPr>
          <p:nvPr/>
        </p:nvPicPr>
        <p:blipFill>
          <a:blip r:embed="rId2" cstate="print">
            <a:lum bright="10000"/>
          </a:blip>
          <a:stretch>
            <a:fillRect/>
          </a:stretch>
        </p:blipFill>
        <p:spPr>
          <a:xfrm>
            <a:off x="488794" y="1857364"/>
            <a:ext cx="1440000" cy="1080000"/>
          </a:xfrm>
          <a:prstGeom prst="rect">
            <a:avLst/>
          </a:prstGeom>
          <a:ln>
            <a:noFill/>
          </a:ln>
          <a:effectLst>
            <a:outerShdw blurRad="292100" dist="139700" dir="2700000" algn="tl" rotWithShape="0">
              <a:srgbClr val="333333">
                <a:alpha val="65000"/>
              </a:srgbClr>
            </a:outerShdw>
          </a:effectLst>
        </p:spPr>
      </p:pic>
      <p:pic>
        <p:nvPicPr>
          <p:cNvPr id="50178" name="Picture 2" descr="Resultado de imagen para produccion artesanal de queso"/>
          <p:cNvPicPr>
            <a:picLocks noChangeAspect="1" noChangeArrowheads="1"/>
          </p:cNvPicPr>
          <p:nvPr/>
        </p:nvPicPr>
        <p:blipFill>
          <a:blip r:embed="rId3" cstate="print">
            <a:lum bright="10000"/>
          </a:blip>
          <a:srcRect/>
          <a:stretch>
            <a:fillRect/>
          </a:stretch>
        </p:blipFill>
        <p:spPr bwMode="auto">
          <a:xfrm>
            <a:off x="539552" y="4635134"/>
            <a:ext cx="1368151" cy="1026114"/>
          </a:xfrm>
          <a:prstGeom prst="rect">
            <a:avLst/>
          </a:prstGeom>
          <a:ln>
            <a:noFill/>
          </a:ln>
          <a:effectLst>
            <a:outerShdw blurRad="292100" dist="139700" dir="2700000" algn="tl" rotWithShape="0">
              <a:srgbClr val="333333">
                <a:alpha val="65000"/>
              </a:srgbClr>
            </a:outerShdw>
          </a:effectLst>
        </p:spPr>
      </p:pic>
      <p:pic>
        <p:nvPicPr>
          <p:cNvPr id="50180" name="Picture 4" descr="Resultado de imagen para produccion artesanal de queso"/>
          <p:cNvPicPr>
            <a:picLocks noChangeAspect="1" noChangeArrowheads="1"/>
          </p:cNvPicPr>
          <p:nvPr/>
        </p:nvPicPr>
        <p:blipFill>
          <a:blip r:embed="rId4" cstate="print">
            <a:lum bright="10000"/>
          </a:blip>
          <a:srcRect/>
          <a:stretch>
            <a:fillRect/>
          </a:stretch>
        </p:blipFill>
        <p:spPr bwMode="auto">
          <a:xfrm>
            <a:off x="323528" y="3284984"/>
            <a:ext cx="1822718" cy="1024136"/>
          </a:xfrm>
          <a:prstGeom prst="rect">
            <a:avLst/>
          </a:prstGeom>
          <a:ln>
            <a:noFill/>
          </a:ln>
          <a:effectLst>
            <a:outerShdw blurRad="292100" dist="139700" dir="2700000" algn="tl" rotWithShape="0">
              <a:srgbClr val="333333">
                <a:alpha val="65000"/>
              </a:srgbClr>
            </a:outerShdw>
          </a:effectLst>
        </p:spPr>
      </p:pic>
      <p:pic>
        <p:nvPicPr>
          <p:cNvPr id="9" name="Picture 5" descr="F:\PETALOS 6\logotipo colibri\IMG_20180120_150010.jpg"/>
          <p:cNvPicPr>
            <a:picLocks noChangeAspect="1" noChangeArrowheads="1"/>
          </p:cNvPicPr>
          <p:nvPr/>
        </p:nvPicPr>
        <p:blipFill>
          <a:blip r:embed="rId5" cstate="print"/>
          <a:srcRect/>
          <a:stretch>
            <a:fillRect/>
          </a:stretch>
        </p:blipFill>
        <p:spPr bwMode="auto">
          <a:xfrm>
            <a:off x="89503" y="6065913"/>
            <a:ext cx="594065" cy="792087"/>
          </a:xfrm>
          <a:prstGeom prst="rect">
            <a:avLst/>
          </a:prstGeom>
          <a:noFill/>
        </p:spPr>
      </p:pic>
      <p:pic>
        <p:nvPicPr>
          <p:cNvPr id="10" name="4 Marcador de contenido" descr="sello COLOR GRANDE.jpg"/>
          <p:cNvPicPr>
            <a:picLocks noChangeAspect="1"/>
          </p:cNvPicPr>
          <p:nvPr/>
        </p:nvPicPr>
        <p:blipFill>
          <a:blip r:embed="rId6"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4572000" y="2786058"/>
            <a:ext cx="4032448" cy="400110"/>
          </a:xfrm>
          <a:prstGeom prst="rect">
            <a:avLst/>
          </a:prstGeom>
          <a:noFill/>
        </p:spPr>
        <p:txBody>
          <a:bodyPr wrap="square" rtlCol="0">
            <a:spAutoFit/>
          </a:bodyPr>
          <a:lstStyle/>
          <a:p>
            <a:r>
              <a:rPr lang="es-ES" sz="2000" dirty="0" smtClean="0">
                <a:solidFill>
                  <a:srgbClr val="1318DD"/>
                </a:solidFill>
                <a:effectLst>
                  <a:outerShdw blurRad="50800" dist="38100" dir="2700000" algn="tl" rotWithShape="0">
                    <a:prstClr val="black">
                      <a:alpha val="40000"/>
                    </a:prstClr>
                  </a:outerShdw>
                </a:effectLst>
                <a:cs typeface="Arial" pitchFamily="34" charset="0"/>
              </a:rPr>
              <a:t>Presentación de la Asociación Civil</a:t>
            </a:r>
            <a:endParaRPr lang="es-ES" sz="2000" dirty="0">
              <a:solidFill>
                <a:srgbClr val="1318DD"/>
              </a:solidFill>
              <a:effectLst>
                <a:outerShdw blurRad="50800" dist="38100" dir="2700000" algn="tl" rotWithShape="0">
                  <a:prstClr val="black">
                    <a:alpha val="40000"/>
                  </a:prstClr>
                </a:outerShdw>
              </a:effectLst>
              <a:cs typeface="Arial" pitchFamily="34" charset="0"/>
            </a:endParaRPr>
          </a:p>
        </p:txBody>
      </p:sp>
      <p:sp>
        <p:nvSpPr>
          <p:cNvPr id="12" name="11 Conector"/>
          <p:cNvSpPr/>
          <p:nvPr/>
        </p:nvSpPr>
        <p:spPr>
          <a:xfrm>
            <a:off x="4464000" y="2928934"/>
            <a:ext cx="108000" cy="108000"/>
          </a:xfrm>
          <a:prstGeom prst="flowChartConnector">
            <a:avLst/>
          </a:prstGeom>
          <a:solidFill>
            <a:srgbClr val="1318DD"/>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n w="18415" cmpd="sng">
                <a:solidFill>
                  <a:srgbClr val="FFFFFF"/>
                </a:solidFill>
                <a:prstDash val="solid"/>
              </a:ln>
              <a:solidFill>
                <a:srgbClr val="FFFFFF"/>
              </a:solidFill>
              <a:effectLst>
                <a:outerShdw blurRad="50800" dist="38100" dir="2700000" algn="tl" rotWithShape="0">
                  <a:prstClr val="black">
                    <a:alpha val="40000"/>
                  </a:prstClr>
                </a:outerShdw>
              </a:effectLst>
            </a:endParaRPr>
          </a:p>
        </p:txBody>
      </p:sp>
      <p:sp>
        <p:nvSpPr>
          <p:cNvPr id="13" name="12 Conector"/>
          <p:cNvSpPr/>
          <p:nvPr/>
        </p:nvSpPr>
        <p:spPr>
          <a:xfrm>
            <a:off x="4464000" y="3321000"/>
            <a:ext cx="108000" cy="108000"/>
          </a:xfrm>
          <a:prstGeom prst="flowChartConnector">
            <a:avLst/>
          </a:prstGeom>
          <a:solidFill>
            <a:srgbClr val="1318DD"/>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n w="18415" cmpd="sng">
                <a:solidFill>
                  <a:srgbClr val="FFFFFF"/>
                </a:solidFill>
                <a:prstDash val="solid"/>
              </a:ln>
              <a:solidFill>
                <a:srgbClr val="FFFFFF"/>
              </a:solidFill>
              <a:effectLst>
                <a:outerShdw blurRad="50800" dist="38100" dir="2700000" algn="tl" rotWithShape="0">
                  <a:prstClr val="black">
                    <a:alpha val="40000"/>
                  </a:prstClr>
                </a:outerShdw>
              </a:effectLst>
            </a:endParaRPr>
          </a:p>
        </p:txBody>
      </p:sp>
      <p:sp>
        <p:nvSpPr>
          <p:cNvPr id="14" name="13 Rectángulo"/>
          <p:cNvSpPr/>
          <p:nvPr/>
        </p:nvSpPr>
        <p:spPr>
          <a:xfrm>
            <a:off x="4572000" y="3202544"/>
            <a:ext cx="1503873" cy="400110"/>
          </a:xfrm>
          <a:prstGeom prst="rect">
            <a:avLst/>
          </a:prstGeom>
        </p:spPr>
        <p:txBody>
          <a:bodyPr wrap="none">
            <a:spAutoFit/>
          </a:bodyPr>
          <a:lstStyle/>
          <a:p>
            <a:r>
              <a:rPr lang="es-ES" sz="2000" dirty="0" smtClean="0">
                <a:solidFill>
                  <a:srgbClr val="1318DD"/>
                </a:solidFill>
                <a:effectLst>
                  <a:outerShdw blurRad="50800" dist="38100" dir="2700000" algn="tl" rotWithShape="0">
                    <a:prstClr val="black">
                      <a:alpha val="40000"/>
                    </a:prstClr>
                  </a:outerShdw>
                </a:effectLst>
                <a:cs typeface="Arial" pitchFamily="34" charset="0"/>
              </a:rPr>
              <a:t>Introducción</a:t>
            </a:r>
            <a:endParaRPr lang="es-ES" sz="2000" dirty="0">
              <a:solidFill>
                <a:srgbClr val="1318DD"/>
              </a:solidFill>
              <a:effectLst>
                <a:outerShdw blurRad="50800" dist="38100" dir="2700000" algn="tl" rotWithShape="0">
                  <a:prstClr val="black">
                    <a:alpha val="40000"/>
                  </a:prstClr>
                </a:outerShdw>
              </a:effectLst>
              <a:cs typeface="Arial" pitchFamily="34" charset="0"/>
            </a:endParaRPr>
          </a:p>
        </p:txBody>
      </p:sp>
      <p:sp>
        <p:nvSpPr>
          <p:cNvPr id="15" name="14 Rectángulo"/>
          <p:cNvSpPr/>
          <p:nvPr/>
        </p:nvSpPr>
        <p:spPr>
          <a:xfrm>
            <a:off x="4572000" y="3929066"/>
            <a:ext cx="1904817" cy="400110"/>
          </a:xfrm>
          <a:prstGeom prst="rect">
            <a:avLst/>
          </a:prstGeom>
        </p:spPr>
        <p:txBody>
          <a:bodyPr wrap="none">
            <a:spAutoFit/>
          </a:bodyPr>
          <a:lstStyle/>
          <a:p>
            <a:r>
              <a:rPr lang="es-ES" sz="2000" dirty="0" smtClean="0">
                <a:solidFill>
                  <a:srgbClr val="1318DD"/>
                </a:solidFill>
                <a:effectLst>
                  <a:outerShdw blurRad="50800" dist="38100" dir="2700000" algn="tl" rotWithShape="0">
                    <a:prstClr val="black">
                      <a:alpha val="40000"/>
                    </a:prstClr>
                  </a:outerShdw>
                </a:effectLst>
                <a:cs typeface="Arial" pitchFamily="34" charset="0"/>
              </a:rPr>
              <a:t>Objetivo general</a:t>
            </a:r>
            <a:endParaRPr lang="es-ES" sz="2000" dirty="0">
              <a:solidFill>
                <a:srgbClr val="1318DD"/>
              </a:solidFill>
              <a:effectLst>
                <a:outerShdw blurRad="50800" dist="38100" dir="2700000" algn="tl" rotWithShape="0">
                  <a:prstClr val="black">
                    <a:alpha val="40000"/>
                  </a:prstClr>
                </a:outerShdw>
              </a:effectLst>
              <a:cs typeface="Arial" pitchFamily="34" charset="0"/>
            </a:endParaRPr>
          </a:p>
        </p:txBody>
      </p:sp>
      <p:sp>
        <p:nvSpPr>
          <p:cNvPr id="16" name="15 Conector"/>
          <p:cNvSpPr/>
          <p:nvPr/>
        </p:nvSpPr>
        <p:spPr>
          <a:xfrm>
            <a:off x="4464000" y="4071942"/>
            <a:ext cx="108000" cy="108000"/>
          </a:xfrm>
          <a:prstGeom prst="flowChartConnector">
            <a:avLst/>
          </a:prstGeom>
          <a:solidFill>
            <a:srgbClr val="1318DD"/>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n w="18415" cmpd="sng">
                <a:solidFill>
                  <a:srgbClr val="FFFFFF"/>
                </a:solidFill>
                <a:prstDash val="solid"/>
              </a:ln>
              <a:solidFill>
                <a:srgbClr val="FFFFFF"/>
              </a:solidFill>
              <a:effectLst>
                <a:outerShdw blurRad="50800" dist="38100" dir="2700000" algn="tl" rotWithShape="0">
                  <a:prstClr val="black">
                    <a:alpha val="40000"/>
                  </a:prstClr>
                </a:outerShdw>
              </a:effectLst>
            </a:endParaRPr>
          </a:p>
        </p:txBody>
      </p:sp>
      <p:sp>
        <p:nvSpPr>
          <p:cNvPr id="20" name="19 Conector"/>
          <p:cNvSpPr/>
          <p:nvPr/>
        </p:nvSpPr>
        <p:spPr>
          <a:xfrm>
            <a:off x="4464000" y="4464008"/>
            <a:ext cx="108000" cy="108000"/>
          </a:xfrm>
          <a:prstGeom prst="flowChartConnector">
            <a:avLst/>
          </a:prstGeom>
          <a:solidFill>
            <a:srgbClr val="1318DD"/>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n w="18415" cmpd="sng">
                <a:solidFill>
                  <a:srgbClr val="FFFFFF"/>
                </a:solidFill>
                <a:prstDash val="solid"/>
              </a:ln>
              <a:solidFill>
                <a:srgbClr val="FFFFFF"/>
              </a:solidFill>
              <a:effectLst>
                <a:outerShdw blurRad="50800" dist="38100" dir="2700000" algn="tl" rotWithShape="0">
                  <a:prstClr val="black">
                    <a:alpha val="40000"/>
                  </a:prstClr>
                </a:outerShdw>
              </a:effectLst>
            </a:endParaRPr>
          </a:p>
        </p:txBody>
      </p:sp>
      <p:sp>
        <p:nvSpPr>
          <p:cNvPr id="21" name="20 Conector"/>
          <p:cNvSpPr/>
          <p:nvPr/>
        </p:nvSpPr>
        <p:spPr>
          <a:xfrm>
            <a:off x="4464000" y="4861858"/>
            <a:ext cx="108000" cy="108000"/>
          </a:xfrm>
          <a:prstGeom prst="flowChartConnector">
            <a:avLst/>
          </a:prstGeom>
          <a:solidFill>
            <a:srgbClr val="1318DD"/>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n w="18415" cmpd="sng">
                <a:solidFill>
                  <a:srgbClr val="FFFFFF"/>
                </a:solidFill>
                <a:prstDash val="solid"/>
              </a:ln>
              <a:solidFill>
                <a:srgbClr val="FFFFFF"/>
              </a:solidFill>
              <a:effectLst>
                <a:outerShdw blurRad="50800" dist="38100" dir="2700000" algn="tl" rotWithShape="0">
                  <a:prstClr val="black">
                    <a:alpha val="40000"/>
                  </a:prstClr>
                </a:outerShdw>
              </a:effectLst>
            </a:endParaRPr>
          </a:p>
        </p:txBody>
      </p:sp>
      <p:sp>
        <p:nvSpPr>
          <p:cNvPr id="22" name="21 Conector"/>
          <p:cNvSpPr/>
          <p:nvPr/>
        </p:nvSpPr>
        <p:spPr>
          <a:xfrm>
            <a:off x="4464000" y="5261968"/>
            <a:ext cx="108000" cy="108000"/>
          </a:xfrm>
          <a:prstGeom prst="flowChartConnector">
            <a:avLst/>
          </a:prstGeom>
          <a:solidFill>
            <a:srgbClr val="1318DD"/>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n w="18415" cmpd="sng">
                <a:solidFill>
                  <a:srgbClr val="FFFFFF"/>
                </a:solidFill>
                <a:prstDash val="solid"/>
              </a:ln>
              <a:solidFill>
                <a:srgbClr val="FFFFFF"/>
              </a:solidFill>
              <a:effectLst>
                <a:outerShdw blurRad="50800" dist="38100" dir="2700000" algn="tl" rotWithShape="0">
                  <a:prstClr val="black">
                    <a:alpha val="40000"/>
                  </a:prstClr>
                </a:outerShdw>
              </a:effectLst>
            </a:endParaRPr>
          </a:p>
        </p:txBody>
      </p:sp>
      <p:sp>
        <p:nvSpPr>
          <p:cNvPr id="23" name="22 Conector"/>
          <p:cNvSpPr/>
          <p:nvPr/>
        </p:nvSpPr>
        <p:spPr>
          <a:xfrm>
            <a:off x="4464000" y="5635534"/>
            <a:ext cx="108000" cy="108000"/>
          </a:xfrm>
          <a:prstGeom prst="flowChartConnector">
            <a:avLst/>
          </a:prstGeom>
          <a:solidFill>
            <a:srgbClr val="1318DD"/>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n w="18415" cmpd="sng">
                <a:solidFill>
                  <a:srgbClr val="FFFFFF"/>
                </a:solidFill>
                <a:prstDash val="solid"/>
              </a:ln>
              <a:solidFill>
                <a:srgbClr val="FFFFFF"/>
              </a:solidFill>
              <a:effectLst>
                <a:outerShdw blurRad="50800" dist="38100" dir="2700000" algn="tl" rotWithShape="0">
                  <a:prstClr val="black">
                    <a:alpha val="40000"/>
                  </a:prstClr>
                </a:outerShdw>
              </a:effectLst>
            </a:endParaRPr>
          </a:p>
        </p:txBody>
      </p:sp>
      <p:sp>
        <p:nvSpPr>
          <p:cNvPr id="25" name="24 Rectángulo"/>
          <p:cNvSpPr/>
          <p:nvPr/>
        </p:nvSpPr>
        <p:spPr>
          <a:xfrm>
            <a:off x="4572000" y="4345552"/>
            <a:ext cx="2370136" cy="400110"/>
          </a:xfrm>
          <a:prstGeom prst="rect">
            <a:avLst/>
          </a:prstGeom>
        </p:spPr>
        <p:txBody>
          <a:bodyPr wrap="none">
            <a:spAutoFit/>
          </a:bodyPr>
          <a:lstStyle/>
          <a:p>
            <a:r>
              <a:rPr lang="es-ES" sz="2000" dirty="0" smtClean="0">
                <a:solidFill>
                  <a:srgbClr val="1318DD"/>
                </a:solidFill>
                <a:effectLst>
                  <a:outerShdw blurRad="50800" dist="38100" dir="2700000" algn="tl" rotWithShape="0">
                    <a:prstClr val="black">
                      <a:alpha val="40000"/>
                    </a:prstClr>
                  </a:outerShdw>
                </a:effectLst>
                <a:cs typeface="Arial" pitchFamily="34" charset="0"/>
              </a:rPr>
              <a:t>Objetivos específicos</a:t>
            </a:r>
            <a:endParaRPr lang="es-ES" sz="2000" dirty="0">
              <a:solidFill>
                <a:srgbClr val="1318DD"/>
              </a:solidFill>
              <a:effectLst>
                <a:outerShdw blurRad="50800" dist="38100" dir="2700000" algn="tl" rotWithShape="0">
                  <a:prstClr val="black">
                    <a:alpha val="40000"/>
                  </a:prstClr>
                </a:outerShdw>
              </a:effectLst>
              <a:cs typeface="Arial" pitchFamily="34" charset="0"/>
            </a:endParaRPr>
          </a:p>
        </p:txBody>
      </p:sp>
      <p:sp>
        <p:nvSpPr>
          <p:cNvPr id="26" name="25 Rectángulo"/>
          <p:cNvSpPr/>
          <p:nvPr/>
        </p:nvSpPr>
        <p:spPr>
          <a:xfrm>
            <a:off x="4572000" y="4743402"/>
            <a:ext cx="2382896" cy="400110"/>
          </a:xfrm>
          <a:prstGeom prst="rect">
            <a:avLst/>
          </a:prstGeom>
        </p:spPr>
        <p:txBody>
          <a:bodyPr wrap="none">
            <a:spAutoFit/>
          </a:bodyPr>
          <a:lstStyle/>
          <a:p>
            <a:r>
              <a:rPr lang="es-ES" sz="2000" dirty="0" smtClean="0">
                <a:solidFill>
                  <a:srgbClr val="1318DD"/>
                </a:solidFill>
                <a:effectLst>
                  <a:outerShdw blurRad="50800" dist="38100" dir="2700000" algn="tl" rotWithShape="0">
                    <a:prstClr val="black">
                      <a:alpha val="40000"/>
                    </a:prstClr>
                  </a:outerShdw>
                </a:effectLst>
                <a:cs typeface="Arial" pitchFamily="34" charset="0"/>
              </a:rPr>
              <a:t>Beneficios esperados</a:t>
            </a:r>
            <a:endParaRPr lang="es-ES" sz="2000" dirty="0">
              <a:solidFill>
                <a:srgbClr val="1318DD"/>
              </a:solidFill>
              <a:effectLst>
                <a:outerShdw blurRad="50800" dist="38100" dir="2700000" algn="tl" rotWithShape="0">
                  <a:prstClr val="black">
                    <a:alpha val="40000"/>
                  </a:prstClr>
                </a:outerShdw>
              </a:effectLst>
              <a:cs typeface="Arial" pitchFamily="34" charset="0"/>
            </a:endParaRPr>
          </a:p>
        </p:txBody>
      </p:sp>
      <p:sp>
        <p:nvSpPr>
          <p:cNvPr id="28" name="27 Rectángulo"/>
          <p:cNvSpPr/>
          <p:nvPr/>
        </p:nvSpPr>
        <p:spPr>
          <a:xfrm>
            <a:off x="4572000" y="5143512"/>
            <a:ext cx="3834576" cy="400110"/>
          </a:xfrm>
          <a:prstGeom prst="rect">
            <a:avLst/>
          </a:prstGeom>
        </p:spPr>
        <p:txBody>
          <a:bodyPr wrap="none">
            <a:spAutoFit/>
          </a:bodyPr>
          <a:lstStyle/>
          <a:p>
            <a:r>
              <a:rPr lang="es-ES" sz="2000" dirty="0" smtClean="0">
                <a:solidFill>
                  <a:srgbClr val="1318DD"/>
                </a:solidFill>
                <a:effectLst>
                  <a:outerShdw blurRad="50800" dist="38100" dir="2700000" algn="tl" rotWithShape="0">
                    <a:prstClr val="black">
                      <a:alpha val="40000"/>
                    </a:prstClr>
                  </a:outerShdw>
                </a:effectLst>
                <a:cs typeface="Arial" pitchFamily="34" charset="0"/>
              </a:rPr>
              <a:t>Metodología,  costes y cronograma</a:t>
            </a:r>
            <a:endParaRPr lang="es-ES" sz="2000" dirty="0">
              <a:solidFill>
                <a:srgbClr val="1318DD"/>
              </a:solidFill>
              <a:effectLst>
                <a:outerShdw blurRad="50800" dist="38100" dir="2700000" algn="tl" rotWithShape="0">
                  <a:prstClr val="black">
                    <a:alpha val="40000"/>
                  </a:prstClr>
                </a:outerShdw>
              </a:effectLst>
              <a:cs typeface="Arial" pitchFamily="34" charset="0"/>
            </a:endParaRPr>
          </a:p>
        </p:txBody>
      </p:sp>
      <p:sp>
        <p:nvSpPr>
          <p:cNvPr id="29" name="28 Rectángulo"/>
          <p:cNvSpPr/>
          <p:nvPr/>
        </p:nvSpPr>
        <p:spPr>
          <a:xfrm>
            <a:off x="4572000" y="5500702"/>
            <a:ext cx="932115" cy="400110"/>
          </a:xfrm>
          <a:prstGeom prst="rect">
            <a:avLst/>
          </a:prstGeom>
        </p:spPr>
        <p:txBody>
          <a:bodyPr wrap="none">
            <a:spAutoFit/>
          </a:bodyPr>
          <a:lstStyle/>
          <a:p>
            <a:r>
              <a:rPr lang="es-ES" sz="2000" dirty="0" smtClean="0">
                <a:solidFill>
                  <a:srgbClr val="1318DD"/>
                </a:solidFill>
                <a:effectLst>
                  <a:outerShdw blurRad="50800" dist="38100" dir="2700000" algn="tl" rotWithShape="0">
                    <a:prstClr val="black">
                      <a:alpha val="40000"/>
                    </a:prstClr>
                  </a:outerShdw>
                </a:effectLst>
                <a:cs typeface="Arial" pitchFamily="34" charset="0"/>
              </a:rPr>
              <a:t>Anexos</a:t>
            </a:r>
            <a:endParaRPr lang="es-ES" sz="2000" dirty="0">
              <a:solidFill>
                <a:srgbClr val="1318DD"/>
              </a:solidFill>
              <a:effectLst>
                <a:outerShdw blurRad="50800" dist="38100" dir="2700000" algn="tl" rotWithShape="0">
                  <a:prstClr val="black">
                    <a:alpha val="40000"/>
                  </a:prstClr>
                </a:outerShdw>
              </a:effectLst>
              <a:cs typeface="Arial" pitchFamily="34" charset="0"/>
            </a:endParaRPr>
          </a:p>
        </p:txBody>
      </p:sp>
      <p:sp>
        <p:nvSpPr>
          <p:cNvPr id="30" name="29 Conector"/>
          <p:cNvSpPr/>
          <p:nvPr/>
        </p:nvSpPr>
        <p:spPr>
          <a:xfrm>
            <a:off x="4464000" y="3714752"/>
            <a:ext cx="108000" cy="108000"/>
          </a:xfrm>
          <a:prstGeom prst="flowChartConnector">
            <a:avLst/>
          </a:prstGeom>
          <a:solidFill>
            <a:srgbClr val="1318DD"/>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n w="18415" cmpd="sng">
                <a:solidFill>
                  <a:srgbClr val="FFFFFF"/>
                </a:solidFill>
                <a:prstDash val="solid"/>
              </a:ln>
              <a:solidFill>
                <a:srgbClr val="FFFFFF"/>
              </a:solidFill>
              <a:effectLst>
                <a:outerShdw blurRad="50800" dist="38100" dir="2700000" algn="tl" rotWithShape="0">
                  <a:prstClr val="black">
                    <a:alpha val="40000"/>
                  </a:prstClr>
                </a:outerShdw>
              </a:effectLst>
            </a:endParaRPr>
          </a:p>
        </p:txBody>
      </p:sp>
      <p:sp>
        <p:nvSpPr>
          <p:cNvPr id="31" name="30 Rectángulo"/>
          <p:cNvSpPr/>
          <p:nvPr/>
        </p:nvSpPr>
        <p:spPr>
          <a:xfrm>
            <a:off x="4572000" y="3571876"/>
            <a:ext cx="3832011" cy="400110"/>
          </a:xfrm>
          <a:prstGeom prst="rect">
            <a:avLst/>
          </a:prstGeom>
        </p:spPr>
        <p:txBody>
          <a:bodyPr wrap="none">
            <a:spAutoFit/>
          </a:bodyPr>
          <a:lstStyle/>
          <a:p>
            <a:r>
              <a:rPr lang="es-ES" sz="2000" dirty="0" smtClean="0">
                <a:solidFill>
                  <a:srgbClr val="1318DD"/>
                </a:solidFill>
                <a:effectLst>
                  <a:outerShdw blurRad="50800" dist="38100" dir="2700000" algn="tl" rotWithShape="0">
                    <a:prstClr val="black">
                      <a:alpha val="40000"/>
                    </a:prstClr>
                  </a:outerShdw>
                </a:effectLst>
                <a:cs typeface="Arial" pitchFamily="34" charset="0"/>
              </a:rPr>
              <a:t>Zonas de actuación y antecedentes</a:t>
            </a:r>
            <a:endParaRPr lang="es-ES" sz="2000" dirty="0">
              <a:solidFill>
                <a:srgbClr val="1318DD"/>
              </a:solidFill>
              <a:effectLst>
                <a:outerShdw blurRad="50800" dist="38100" dir="2700000" algn="tl" rotWithShape="0">
                  <a:prstClr val="black">
                    <a:alpha val="40000"/>
                  </a:prstClr>
                </a:outerShdw>
              </a:effectLst>
              <a:cs typeface="Arial" pitchFamily="34" charset="0"/>
            </a:endParaRPr>
          </a:p>
        </p:txBody>
      </p:sp>
      <p:pic>
        <p:nvPicPr>
          <p:cNvPr id="24" name="23 Imagen" descr="flor-blanca-imagen-hermosa-libre-derechos-autor.jpg"/>
          <p:cNvPicPr>
            <a:picLocks noChangeAspect="1"/>
          </p:cNvPicPr>
          <p:nvPr/>
        </p:nvPicPr>
        <p:blipFill>
          <a:blip r:embed="rId3" cstate="print"/>
          <a:stretch>
            <a:fillRect/>
          </a:stretch>
        </p:blipFill>
        <p:spPr>
          <a:xfrm>
            <a:off x="395536" y="2924944"/>
            <a:ext cx="3733026" cy="2880320"/>
          </a:xfrm>
          <a:prstGeom prst="rect">
            <a:avLst/>
          </a:prstGeom>
          <a:ln>
            <a:noFill/>
          </a:ln>
          <a:effectLst>
            <a:outerShdw blurRad="292100" dist="139700" dir="2700000" algn="tl" rotWithShape="0">
              <a:srgbClr val="333333">
                <a:alpha val="65000"/>
              </a:srgbClr>
            </a:outerShdw>
          </a:effectLst>
        </p:spPr>
      </p:pic>
      <p:sp>
        <p:nvSpPr>
          <p:cNvPr id="34" name="CuadroTexto 1"/>
          <p:cNvSpPr txBox="1"/>
          <p:nvPr/>
        </p:nvSpPr>
        <p:spPr>
          <a:xfrm>
            <a:off x="395536" y="548680"/>
            <a:ext cx="8424936" cy="95410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rPr>
              <a:t>RED de COOPERATIVAS de GRANJA-ESCUELA y CENTRO RESIDENCIAL de CAPACITACIONES AUTOSUSTENTABLES</a:t>
            </a:r>
            <a:endParaRPr lang="es-ES_tradnl" sz="2800" b="1" dirty="0" smtClean="0">
              <a:solidFill>
                <a:schemeClr val="bg1"/>
              </a:solidFill>
            </a:endParaRPr>
          </a:p>
        </p:txBody>
      </p:sp>
      <p:sp>
        <p:nvSpPr>
          <p:cNvPr id="35" name="CuadroTexto 1"/>
          <p:cNvSpPr txBox="1"/>
          <p:nvPr/>
        </p:nvSpPr>
        <p:spPr>
          <a:xfrm>
            <a:off x="395536" y="1628800"/>
            <a:ext cx="8424936"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i="1" dirty="0" smtClean="0">
                <a:solidFill>
                  <a:schemeClr val="bg1">
                    <a:lumMod val="75000"/>
                  </a:schemeClr>
                </a:solidFill>
                <a:cs typeface="Arial" pitchFamily="34" charset="0"/>
              </a:rPr>
              <a:t>Región de </a:t>
            </a:r>
            <a:r>
              <a:rPr lang="es-ES" sz="2800" b="1" i="1" dirty="0" smtClean="0">
                <a:solidFill>
                  <a:schemeClr val="bg1"/>
                </a:solidFill>
                <a:cs typeface="Arial" pitchFamily="34" charset="0"/>
              </a:rPr>
              <a:t>(REGIÓN)</a:t>
            </a:r>
            <a:r>
              <a:rPr lang="es-ES" sz="2800" b="1" i="1" dirty="0" smtClean="0">
                <a:solidFill>
                  <a:schemeClr val="bg1"/>
                </a:solidFill>
                <a:cs typeface="Arial" pitchFamily="34" charset="0"/>
              </a:rPr>
              <a:t> </a:t>
            </a:r>
            <a:r>
              <a:rPr lang="es-ES" sz="2800" b="1" i="1" dirty="0" smtClean="0">
                <a:solidFill>
                  <a:schemeClr val="bg1">
                    <a:lumMod val="75000"/>
                  </a:schemeClr>
                </a:solidFill>
                <a:cs typeface="Arial" pitchFamily="34" charset="0"/>
              </a:rPr>
              <a:t>(Ciudad) (PAÍS)</a:t>
            </a:r>
            <a:endParaRPr lang="es-ES_tradnl" sz="2800" dirty="0" smtClean="0">
              <a:solidFill>
                <a:schemeClr val="bg1">
                  <a:lumMod val="75000"/>
                </a:schemeClr>
              </a:solidFill>
            </a:endParaRPr>
          </a:p>
        </p:txBody>
      </p:sp>
      <p:pic>
        <p:nvPicPr>
          <p:cNvPr id="27" name="Picture 5" descr="F:\PETALOS 6\logotipo colibri\IMG_20180120_150010.jpg"/>
          <p:cNvPicPr>
            <a:picLocks noChangeAspect="1" noChangeArrowheads="1"/>
          </p:cNvPicPr>
          <p:nvPr/>
        </p:nvPicPr>
        <p:blipFill>
          <a:blip r:embed="rId4" cstate="print"/>
          <a:srcRect/>
          <a:stretch>
            <a:fillRect/>
          </a:stretch>
        </p:blipFill>
        <p:spPr bwMode="auto">
          <a:xfrm>
            <a:off x="89503" y="6065913"/>
            <a:ext cx="594065" cy="792087"/>
          </a:xfrm>
          <a:prstGeom prst="rect">
            <a:avLst/>
          </a:prstGeom>
          <a:noFill/>
        </p:spPr>
      </p:pic>
      <p:pic>
        <p:nvPicPr>
          <p:cNvPr id="32" name="4 Marcador de contenido" descr="sello COLOR GRANDE.jpg"/>
          <p:cNvPicPr>
            <a:picLocks noChangeAspect="1"/>
          </p:cNvPicPr>
          <p:nvPr/>
        </p:nvPicPr>
        <p:blipFill>
          <a:blip r:embed="rId5"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r"/>
            <a:r>
              <a:rPr lang="es-ES" sz="2400" b="1" dirty="0" smtClean="0">
                <a:solidFill>
                  <a:schemeClr val="bg1"/>
                </a:solidFill>
                <a:cs typeface="Arial" pitchFamily="34" charset="0"/>
              </a:rPr>
              <a:t>ACUAPONIA</a:t>
            </a:r>
            <a:endParaRPr lang="es-ES" sz="2400" dirty="0"/>
          </a:p>
        </p:txBody>
      </p:sp>
      <p:sp>
        <p:nvSpPr>
          <p:cNvPr id="5" name="4 Rectángulo"/>
          <p:cNvSpPr/>
          <p:nvPr/>
        </p:nvSpPr>
        <p:spPr>
          <a:xfrm>
            <a:off x="4067944" y="1862822"/>
            <a:ext cx="4536504" cy="3831818"/>
          </a:xfrm>
          <a:prstGeom prst="rect">
            <a:avLst/>
          </a:prstGeom>
        </p:spPr>
        <p:txBody>
          <a:bodyPr wrap="square">
            <a:spAutoFit/>
          </a:bodyPr>
          <a:lstStyle/>
          <a:p>
            <a:pPr algn="ctr"/>
            <a:r>
              <a:rPr lang="es-ES_tradnl" b="1" dirty="0" smtClean="0">
                <a:solidFill>
                  <a:srgbClr val="1318DD"/>
                </a:solidFill>
              </a:rPr>
              <a:t>ACUICULTURA+HIDROPONIA=ACUAPONIA</a:t>
            </a:r>
          </a:p>
          <a:p>
            <a:endParaRPr lang="es-ES_tradnl" sz="900" dirty="0" smtClean="0">
              <a:solidFill>
                <a:srgbClr val="1318DD"/>
              </a:solidFill>
            </a:endParaRPr>
          </a:p>
          <a:p>
            <a:pPr algn="just">
              <a:buFontTx/>
              <a:buChar char="-"/>
            </a:pPr>
            <a:r>
              <a:rPr lang="es-ES_tradnl" dirty="0" smtClean="0">
                <a:solidFill>
                  <a:srgbClr val="1318DD"/>
                </a:solidFill>
              </a:rPr>
              <a:t>Las </a:t>
            </a:r>
            <a:r>
              <a:rPr lang="es-ES_tradnl" dirty="0" err="1" smtClean="0">
                <a:solidFill>
                  <a:srgbClr val="1318DD"/>
                </a:solidFill>
              </a:rPr>
              <a:t>Microalgas</a:t>
            </a:r>
            <a:r>
              <a:rPr lang="es-ES_tradnl" dirty="0" smtClean="0">
                <a:solidFill>
                  <a:srgbClr val="1318DD"/>
                </a:solidFill>
              </a:rPr>
              <a:t> pueden ser un sistema de acuicultura novedoso no utilizado con anterioridad en algunas latitudes.</a:t>
            </a:r>
          </a:p>
          <a:p>
            <a:pPr algn="just">
              <a:buFontTx/>
              <a:buChar char="-"/>
            </a:pPr>
            <a:r>
              <a:rPr lang="es-ES_tradnl" dirty="0" smtClean="0">
                <a:solidFill>
                  <a:srgbClr val="1318DD"/>
                </a:solidFill>
              </a:rPr>
              <a:t> Piscicultura basada en la extraordinaria diversidad de las tilapias.</a:t>
            </a:r>
          </a:p>
          <a:p>
            <a:pPr algn="just">
              <a:buFontTx/>
              <a:buChar char="-"/>
            </a:pPr>
            <a:r>
              <a:rPr lang="es-ES_tradnl" dirty="0" err="1" smtClean="0">
                <a:solidFill>
                  <a:srgbClr val="1318DD"/>
                </a:solidFill>
              </a:rPr>
              <a:t>Hidroponia</a:t>
            </a:r>
            <a:r>
              <a:rPr lang="es-ES_tradnl" dirty="0" smtClean="0">
                <a:solidFill>
                  <a:srgbClr val="1318DD"/>
                </a:solidFill>
              </a:rPr>
              <a:t> excelente sistema de cultivo sin tierra, donde las plantas son alimentadas con circuitos de agua enriquecida con nutrientes.</a:t>
            </a:r>
          </a:p>
          <a:p>
            <a:pPr algn="just">
              <a:buFontTx/>
              <a:buChar char="-"/>
            </a:pPr>
            <a:r>
              <a:rPr lang="es-ES_tradnl" dirty="0" smtClean="0">
                <a:solidFill>
                  <a:srgbClr val="1318DD"/>
                </a:solidFill>
              </a:rPr>
              <a:t>Se puede combinar la </a:t>
            </a:r>
            <a:r>
              <a:rPr lang="es-ES_tradnl" dirty="0" err="1" smtClean="0">
                <a:solidFill>
                  <a:srgbClr val="1318DD"/>
                </a:solidFill>
              </a:rPr>
              <a:t>hidroponia</a:t>
            </a:r>
            <a:r>
              <a:rPr lang="es-ES_tradnl" dirty="0" smtClean="0">
                <a:solidFill>
                  <a:srgbClr val="1318DD"/>
                </a:solidFill>
              </a:rPr>
              <a:t> con la acuicultura, obteniendo la ventajosa </a:t>
            </a:r>
            <a:r>
              <a:rPr lang="es-ES_tradnl" b="1" dirty="0" err="1" smtClean="0">
                <a:solidFill>
                  <a:srgbClr val="1318DD"/>
                </a:solidFill>
              </a:rPr>
              <a:t>acuaponia</a:t>
            </a:r>
            <a:r>
              <a:rPr lang="es-ES_tradnl" dirty="0" smtClean="0">
                <a:solidFill>
                  <a:srgbClr val="1318DD"/>
                </a:solidFill>
              </a:rPr>
              <a:t> … resultado de la combinación de estos interesantes sistemas de producción.</a:t>
            </a:r>
          </a:p>
        </p:txBody>
      </p:sp>
      <p:pic>
        <p:nvPicPr>
          <p:cNvPr id="49154" name="Picture 2" descr="https://4.bp.blogspot.com/_zjEni4WS4HU/Se7DGxNsvcI/AAAAAAAACDg/7U-aTul1Azk/s400/aquaponicmerry%5B1%5D.jpg"/>
          <p:cNvPicPr>
            <a:picLocks noChangeAspect="1" noChangeArrowheads="1"/>
          </p:cNvPicPr>
          <p:nvPr/>
        </p:nvPicPr>
        <p:blipFill>
          <a:blip r:embed="rId3" cstate="print"/>
          <a:srcRect/>
          <a:stretch>
            <a:fillRect/>
          </a:stretch>
        </p:blipFill>
        <p:spPr bwMode="auto">
          <a:xfrm>
            <a:off x="467544" y="1916833"/>
            <a:ext cx="3284574" cy="1872208"/>
          </a:xfrm>
          <a:prstGeom prst="rect">
            <a:avLst/>
          </a:prstGeom>
          <a:ln>
            <a:noFill/>
          </a:ln>
          <a:effectLst>
            <a:outerShdw blurRad="292100" dist="139700" dir="2700000" algn="tl" rotWithShape="0">
              <a:srgbClr val="333333">
                <a:alpha val="65000"/>
              </a:srgbClr>
            </a:outerShdw>
          </a:effectLst>
        </p:spPr>
      </p:pic>
      <p:sp>
        <p:nvSpPr>
          <p:cNvPr id="49158" name="AutoShape 6" descr="https://ecocosas.com/wp-content/uploads/2011/10/xAquaponics11.jpg.pagespeed.ic.ZmxI9NIt4V.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sp>
        <p:nvSpPr>
          <p:cNvPr id="49160" name="AutoShape 8" descr="https://ecocosas.com/wp-content/uploads/2011/10/xAquaponics11.jpg.pagespeed.ic.ZmxI9NIt4V.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sp>
        <p:nvSpPr>
          <p:cNvPr id="49162" name="AutoShape 10" descr="https://ecocosas.com/wp-content/uploads/2011/10/xAquaponics11.jpg.pagespeed.ic.ZmxI9NIt4V.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pic>
        <p:nvPicPr>
          <p:cNvPr id="49164" name="Picture 12" descr="Resultado de imagen para hidroponia"/>
          <p:cNvPicPr>
            <a:picLocks noChangeAspect="1" noChangeArrowheads="1"/>
          </p:cNvPicPr>
          <p:nvPr/>
        </p:nvPicPr>
        <p:blipFill>
          <a:blip r:embed="rId4" cstate="print"/>
          <a:srcRect/>
          <a:stretch>
            <a:fillRect/>
          </a:stretch>
        </p:blipFill>
        <p:spPr bwMode="auto">
          <a:xfrm>
            <a:off x="611560" y="4287420"/>
            <a:ext cx="1296144" cy="1589852"/>
          </a:xfrm>
          <a:prstGeom prst="rect">
            <a:avLst/>
          </a:prstGeom>
          <a:ln>
            <a:noFill/>
          </a:ln>
          <a:effectLst>
            <a:outerShdw blurRad="292100" dist="139700" dir="2700000" algn="tl" rotWithShape="0">
              <a:srgbClr val="333333">
                <a:alpha val="65000"/>
              </a:srgbClr>
            </a:outerShdw>
          </a:effectLst>
        </p:spPr>
      </p:pic>
      <p:pic>
        <p:nvPicPr>
          <p:cNvPr id="49166" name="Picture 14" descr="Resultado de imagen para pez en vaso de agua"/>
          <p:cNvPicPr>
            <a:picLocks noChangeAspect="1" noChangeArrowheads="1"/>
          </p:cNvPicPr>
          <p:nvPr/>
        </p:nvPicPr>
        <p:blipFill>
          <a:blip r:embed="rId5" cstate="print"/>
          <a:srcRect/>
          <a:stretch>
            <a:fillRect/>
          </a:stretch>
        </p:blipFill>
        <p:spPr bwMode="auto">
          <a:xfrm>
            <a:off x="2411760" y="4293096"/>
            <a:ext cx="1210479" cy="1512168"/>
          </a:xfrm>
          <a:prstGeom prst="rect">
            <a:avLst/>
          </a:prstGeom>
          <a:ln>
            <a:noFill/>
          </a:ln>
          <a:effectLst>
            <a:outerShdw blurRad="292100" dist="139700" dir="2700000" algn="tl" rotWithShape="0">
              <a:srgbClr val="333333">
                <a:alpha val="65000"/>
              </a:srgbClr>
            </a:outerShdw>
          </a:effectLst>
        </p:spPr>
      </p:pic>
      <p:pic>
        <p:nvPicPr>
          <p:cNvPr id="11" name="Picture 5" descr="F:\PETALOS 6\logotipo colibri\IMG_20180120_150010.jpg"/>
          <p:cNvPicPr>
            <a:picLocks noChangeAspect="1" noChangeArrowheads="1"/>
          </p:cNvPicPr>
          <p:nvPr/>
        </p:nvPicPr>
        <p:blipFill>
          <a:blip r:embed="rId6" cstate="print"/>
          <a:srcRect/>
          <a:stretch>
            <a:fillRect/>
          </a:stretch>
        </p:blipFill>
        <p:spPr bwMode="auto">
          <a:xfrm>
            <a:off x="89503" y="6065913"/>
            <a:ext cx="594065" cy="792087"/>
          </a:xfrm>
          <a:prstGeom prst="rect">
            <a:avLst/>
          </a:prstGeom>
          <a:noFill/>
        </p:spPr>
      </p:pic>
      <p:pic>
        <p:nvPicPr>
          <p:cNvPr id="12" name="4 Marcador de contenido" descr="sello COLOR GRANDE.jpg"/>
          <p:cNvPicPr>
            <a:picLocks noChangeAspect="1"/>
          </p:cNvPicPr>
          <p:nvPr/>
        </p:nvPicPr>
        <p:blipFill>
          <a:blip r:embed="rId7"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r"/>
            <a:r>
              <a:rPr lang="es-ES" sz="2400" b="1" dirty="0" smtClean="0">
                <a:solidFill>
                  <a:schemeClr val="bg1"/>
                </a:solidFill>
                <a:cs typeface="Arial" pitchFamily="34" charset="0"/>
              </a:rPr>
              <a:t>BIENESTAR Y SALUD</a:t>
            </a:r>
            <a:endParaRPr lang="es-ES" sz="2400" dirty="0"/>
          </a:p>
        </p:txBody>
      </p:sp>
      <p:sp>
        <p:nvSpPr>
          <p:cNvPr id="6" name="5 CuadroTexto"/>
          <p:cNvSpPr txBox="1"/>
          <p:nvPr/>
        </p:nvSpPr>
        <p:spPr>
          <a:xfrm>
            <a:off x="611560" y="1556792"/>
            <a:ext cx="7960968" cy="3000821"/>
          </a:xfrm>
          <a:prstGeom prst="rect">
            <a:avLst/>
          </a:prstGeom>
          <a:noFill/>
        </p:spPr>
        <p:txBody>
          <a:bodyPr wrap="square" rtlCol="0">
            <a:spAutoFit/>
          </a:bodyPr>
          <a:lstStyle/>
          <a:p>
            <a:pPr algn="ctr"/>
            <a:endParaRPr lang="es-ES_tradnl" sz="900" dirty="0" smtClean="0">
              <a:solidFill>
                <a:srgbClr val="1318DD"/>
              </a:solidFill>
            </a:endParaRPr>
          </a:p>
          <a:p>
            <a:pPr algn="just">
              <a:buFontTx/>
              <a:buChar char="-"/>
            </a:pPr>
            <a:r>
              <a:rPr lang="es-ES_tradnl" dirty="0" smtClean="0">
                <a:solidFill>
                  <a:srgbClr val="1318DD"/>
                </a:solidFill>
              </a:rPr>
              <a:t> Programas para desarrollar los protocolos de salud individual.</a:t>
            </a:r>
          </a:p>
          <a:p>
            <a:pPr algn="just">
              <a:buFontTx/>
              <a:buChar char="-"/>
            </a:pPr>
            <a:r>
              <a:rPr lang="es-ES_tradnl" dirty="0" smtClean="0">
                <a:solidFill>
                  <a:srgbClr val="1318DD"/>
                </a:solidFill>
              </a:rPr>
              <a:t> Aplicación de programas de salud pública.</a:t>
            </a:r>
          </a:p>
          <a:p>
            <a:pPr algn="just">
              <a:buFontTx/>
              <a:buChar char="-"/>
            </a:pPr>
            <a:r>
              <a:rPr lang="es-ES_tradnl" dirty="0" smtClean="0">
                <a:solidFill>
                  <a:srgbClr val="1318DD"/>
                </a:solidFill>
              </a:rPr>
              <a:t> Interacción con las organizaciones médicas del país o de actuación local. </a:t>
            </a:r>
          </a:p>
          <a:p>
            <a:pPr algn="just">
              <a:buFontTx/>
              <a:buChar char="-"/>
            </a:pPr>
            <a:r>
              <a:rPr lang="es-ES_tradnl" dirty="0" smtClean="0">
                <a:solidFill>
                  <a:srgbClr val="1318DD"/>
                </a:solidFill>
              </a:rPr>
              <a:t> Programas de mejora de puericultura (higiene y salud) y buenos hábitos saludables.</a:t>
            </a:r>
          </a:p>
          <a:p>
            <a:pPr algn="just">
              <a:buFontTx/>
              <a:buChar char="-"/>
            </a:pPr>
            <a:r>
              <a:rPr lang="es-ES_tradnl" dirty="0" smtClean="0">
                <a:solidFill>
                  <a:srgbClr val="1318DD"/>
                </a:solidFill>
              </a:rPr>
              <a:t> Talleres de nutrición aplicada a la salud.</a:t>
            </a:r>
          </a:p>
          <a:p>
            <a:pPr algn="just">
              <a:buFontTx/>
              <a:buChar char="-"/>
            </a:pPr>
            <a:r>
              <a:rPr lang="es-ES_tradnl" dirty="0" smtClean="0">
                <a:solidFill>
                  <a:srgbClr val="1318DD"/>
                </a:solidFill>
              </a:rPr>
              <a:t>Acercamiento e iniciación a los diferentes métodos alternativos de salud a través de la alimentación.</a:t>
            </a:r>
          </a:p>
          <a:p>
            <a:pPr algn="just">
              <a:buFontTx/>
              <a:buChar char="-"/>
            </a:pPr>
            <a:r>
              <a:rPr lang="es-ES_tradnl" dirty="0" smtClean="0">
                <a:solidFill>
                  <a:srgbClr val="1318DD"/>
                </a:solidFill>
              </a:rPr>
              <a:t> Aumentar el bienestar la calidad y la esperanza de vida.</a:t>
            </a:r>
          </a:p>
          <a:p>
            <a:pPr algn="just"/>
            <a:r>
              <a:rPr lang="es-ES_tradnl" dirty="0" smtClean="0"/>
              <a:t>		</a:t>
            </a:r>
            <a:endParaRPr lang="es-ES" dirty="0"/>
          </a:p>
        </p:txBody>
      </p:sp>
      <p:pic>
        <p:nvPicPr>
          <p:cNvPr id="48130" name="Picture 2" descr="Imagen relacionada"/>
          <p:cNvPicPr>
            <a:picLocks noChangeAspect="1" noChangeArrowheads="1"/>
          </p:cNvPicPr>
          <p:nvPr/>
        </p:nvPicPr>
        <p:blipFill>
          <a:blip r:embed="rId2" cstate="print">
            <a:lum contrast="10000"/>
          </a:blip>
          <a:srcRect/>
          <a:stretch>
            <a:fillRect/>
          </a:stretch>
        </p:blipFill>
        <p:spPr bwMode="auto">
          <a:xfrm>
            <a:off x="4644008" y="4615418"/>
            <a:ext cx="3024336" cy="1584175"/>
          </a:xfrm>
          <a:prstGeom prst="rect">
            <a:avLst/>
          </a:prstGeom>
          <a:effectLst>
            <a:outerShdw blurRad="292100" dist="139700" dir="2700000" algn="ctr" rotWithShape="0">
              <a:srgbClr val="000000">
                <a:alpha val="62000"/>
              </a:srgbClr>
            </a:outerShdw>
          </a:effectLst>
        </p:spPr>
      </p:pic>
      <p:pic>
        <p:nvPicPr>
          <p:cNvPr id="48132" name="Picture 4" descr="Resultado de imagen para niños mexicanos comiendo juntos"/>
          <p:cNvPicPr>
            <a:picLocks noChangeAspect="1" noChangeArrowheads="1"/>
          </p:cNvPicPr>
          <p:nvPr/>
        </p:nvPicPr>
        <p:blipFill>
          <a:blip r:embed="rId3" cstate="print">
            <a:lum contrast="10000"/>
          </a:blip>
          <a:srcRect/>
          <a:stretch>
            <a:fillRect/>
          </a:stretch>
        </p:blipFill>
        <p:spPr bwMode="auto">
          <a:xfrm>
            <a:off x="971600" y="4644136"/>
            <a:ext cx="2736304" cy="1513518"/>
          </a:xfrm>
          <a:prstGeom prst="rect">
            <a:avLst/>
          </a:prstGeom>
          <a:effectLst>
            <a:outerShdw blurRad="292100" dist="139700" dir="2700000" algn="ctr" rotWithShape="0">
              <a:srgbClr val="000000">
                <a:alpha val="62000"/>
              </a:srgbClr>
            </a:outerShdw>
          </a:effectLst>
        </p:spPr>
      </p:pic>
      <p:pic>
        <p:nvPicPr>
          <p:cNvPr id="7" name="Picture 5" descr="F:\PETALOS 6\logotipo colibri\IMG_20180120_150010.jpg"/>
          <p:cNvPicPr>
            <a:picLocks noChangeAspect="1" noChangeArrowheads="1"/>
          </p:cNvPicPr>
          <p:nvPr/>
        </p:nvPicPr>
        <p:blipFill>
          <a:blip r:embed="rId4" cstate="print"/>
          <a:srcRect/>
          <a:stretch>
            <a:fillRect/>
          </a:stretch>
        </p:blipFill>
        <p:spPr bwMode="auto">
          <a:xfrm>
            <a:off x="89503" y="6065913"/>
            <a:ext cx="594065" cy="792087"/>
          </a:xfrm>
          <a:prstGeom prst="rect">
            <a:avLst/>
          </a:prstGeom>
          <a:noFill/>
        </p:spPr>
      </p:pic>
      <p:pic>
        <p:nvPicPr>
          <p:cNvPr id="8" name="4 Marcador de contenido" descr="sello COLOR GRANDE.jpg"/>
          <p:cNvPicPr>
            <a:picLocks noChangeAspect="1"/>
          </p:cNvPicPr>
          <p:nvPr/>
        </p:nvPicPr>
        <p:blipFill>
          <a:blip r:embed="rId5"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627784" y="1303015"/>
            <a:ext cx="5976664" cy="5355312"/>
          </a:xfrm>
          <a:prstGeom prst="rect">
            <a:avLst/>
          </a:prstGeom>
          <a:noFill/>
        </p:spPr>
        <p:txBody>
          <a:bodyPr wrap="square" rtlCol="0">
            <a:spAutoFit/>
          </a:bodyPr>
          <a:lstStyle/>
          <a:p>
            <a:pPr algn="just"/>
            <a:r>
              <a:rPr lang="es-ES_tradnl" dirty="0" smtClean="0">
                <a:solidFill>
                  <a:srgbClr val="1318DD"/>
                </a:solidFill>
                <a:cs typeface="Arial" pitchFamily="34" charset="0"/>
              </a:rPr>
              <a:t>¿Cómo se ha planificado conseguir éstos objetivos y cuál es el alcance de los mismos?. </a:t>
            </a:r>
          </a:p>
          <a:p>
            <a:pPr algn="just"/>
            <a:r>
              <a:rPr lang="es-ES_tradnl" dirty="0" smtClean="0">
                <a:solidFill>
                  <a:srgbClr val="1318DD"/>
                </a:solidFill>
                <a:cs typeface="Arial" pitchFamily="34" charset="0"/>
              </a:rPr>
              <a:t>A través de dos actividades fundamentales: </a:t>
            </a:r>
            <a:r>
              <a:rPr lang="es-ES_tradnl" b="1" dirty="0" smtClean="0">
                <a:solidFill>
                  <a:srgbClr val="1318DD"/>
                </a:solidFill>
                <a:cs typeface="Arial" pitchFamily="34" charset="0"/>
              </a:rPr>
              <a:t>LA FORMACIÓN Y LA TRANSFERENCIA DE TECNOLOGÍA BLANDA. </a:t>
            </a:r>
            <a:endParaRPr lang="es-ES" b="1" dirty="0" smtClean="0">
              <a:solidFill>
                <a:srgbClr val="1318DD"/>
              </a:solidFill>
              <a:cs typeface="Arial" pitchFamily="34" charset="0"/>
            </a:endParaRPr>
          </a:p>
          <a:p>
            <a:pPr algn="just"/>
            <a:endParaRPr lang="es-ES" dirty="0" smtClean="0">
              <a:solidFill>
                <a:srgbClr val="1318DD"/>
              </a:solidFill>
              <a:cs typeface="Arial" pitchFamily="34" charset="0"/>
            </a:endParaRPr>
          </a:p>
          <a:p>
            <a:pPr algn="just"/>
            <a:r>
              <a:rPr lang="es-ES_tradnl" dirty="0" smtClean="0">
                <a:solidFill>
                  <a:srgbClr val="1318DD"/>
                </a:solidFill>
                <a:cs typeface="Arial" pitchFamily="34" charset="0"/>
              </a:rPr>
              <a:t>El equipo </a:t>
            </a:r>
            <a:r>
              <a:rPr lang="es-ES_tradnl" b="1" dirty="0" smtClean="0">
                <a:solidFill>
                  <a:srgbClr val="1318DD"/>
                </a:solidFill>
                <a:cs typeface="Arial" pitchFamily="34" charset="0"/>
              </a:rPr>
              <a:t>REDESGEA</a:t>
            </a:r>
            <a:r>
              <a:rPr lang="es-ES_tradnl" dirty="0" smtClean="0">
                <a:solidFill>
                  <a:srgbClr val="1318DD"/>
                </a:solidFill>
                <a:cs typeface="Arial" pitchFamily="34" charset="0"/>
              </a:rPr>
              <a:t> cuenta con el conocimiento científico y tecnológico adecuado para mejorar algunos de los recursos naturales, como la producción de alimentos y gestión de energía.</a:t>
            </a:r>
            <a:endParaRPr lang="es-ES" dirty="0" smtClean="0">
              <a:solidFill>
                <a:srgbClr val="1318DD"/>
              </a:solidFill>
              <a:cs typeface="Arial" pitchFamily="34" charset="0"/>
            </a:endParaRPr>
          </a:p>
          <a:p>
            <a:pPr algn="just"/>
            <a:endParaRPr lang="es-ES_tradnl" dirty="0" smtClean="0">
              <a:solidFill>
                <a:srgbClr val="1318DD"/>
              </a:solidFill>
              <a:cs typeface="Arial" pitchFamily="34" charset="0"/>
            </a:endParaRPr>
          </a:p>
          <a:p>
            <a:pPr algn="just"/>
            <a:r>
              <a:rPr lang="es-ES_tradnl" dirty="0" smtClean="0">
                <a:solidFill>
                  <a:srgbClr val="1318DD"/>
                </a:solidFill>
                <a:cs typeface="Arial" pitchFamily="34" charset="0"/>
              </a:rPr>
              <a:t>Por ello, el equipo </a:t>
            </a:r>
            <a:r>
              <a:rPr lang="es-ES_tradnl" b="1" dirty="0" smtClean="0">
                <a:solidFill>
                  <a:srgbClr val="1318DD"/>
                </a:solidFill>
                <a:cs typeface="Arial" pitchFamily="34" charset="0"/>
              </a:rPr>
              <a:t>REDESGEA</a:t>
            </a:r>
            <a:r>
              <a:rPr lang="es-ES_tradnl" dirty="0" smtClean="0">
                <a:solidFill>
                  <a:srgbClr val="1318DD"/>
                </a:solidFill>
                <a:cs typeface="Arial" pitchFamily="34" charset="0"/>
              </a:rPr>
              <a:t> desde el Centro Residencial de Capacitación Autosustentable, pretende impartir talleres donde se enseñe a enseñar, para replicar el conocimiento que permita en primera instancia el desarrollo básico auto-gestionado de la Cooperativa en las necesidades primarias de las familias y puedan desarrollar un modelo de producción propia, conforme a los criterios lógicos productivos que demande cada zona de actuación.</a:t>
            </a:r>
            <a:endParaRPr lang="es-ES" dirty="0" smtClean="0">
              <a:solidFill>
                <a:srgbClr val="1318DD"/>
              </a:solidFill>
              <a:cs typeface="Arial" pitchFamily="34" charset="0"/>
            </a:endParaRPr>
          </a:p>
          <a:p>
            <a:endParaRPr lang="es-ES" dirty="0"/>
          </a:p>
        </p:txBody>
      </p:sp>
      <p:pic>
        <p:nvPicPr>
          <p:cNvPr id="6" name="5 Imagen" descr="turbina5.jpg"/>
          <p:cNvPicPr>
            <a:picLocks noChangeAspect="1"/>
          </p:cNvPicPr>
          <p:nvPr/>
        </p:nvPicPr>
        <p:blipFill>
          <a:blip r:embed="rId2" cstate="print"/>
          <a:stretch>
            <a:fillRect/>
          </a:stretch>
        </p:blipFill>
        <p:spPr>
          <a:xfrm>
            <a:off x="647744" y="1412776"/>
            <a:ext cx="1620000" cy="1224136"/>
          </a:xfrm>
          <a:prstGeom prst="rect">
            <a:avLst/>
          </a:prstGeom>
          <a:effectLst>
            <a:outerShdw blurRad="292100" dist="139700" dir="2700000" algn="ctr" rotWithShape="0">
              <a:srgbClr val="000000">
                <a:alpha val="62000"/>
              </a:srgbClr>
            </a:outerShdw>
          </a:effectLst>
        </p:spPr>
      </p:pic>
      <p:pic>
        <p:nvPicPr>
          <p:cNvPr id="8" name="7 Imagen" descr="floramarilla.jpg"/>
          <p:cNvPicPr>
            <a:picLocks noChangeAspect="1"/>
          </p:cNvPicPr>
          <p:nvPr/>
        </p:nvPicPr>
        <p:blipFill>
          <a:blip r:embed="rId3" cstate="print"/>
          <a:stretch>
            <a:fillRect/>
          </a:stretch>
        </p:blipFill>
        <p:spPr>
          <a:xfrm>
            <a:off x="630480" y="4725144"/>
            <a:ext cx="1637264" cy="1286334"/>
          </a:xfrm>
          <a:prstGeom prst="rect">
            <a:avLst/>
          </a:prstGeom>
          <a:effectLst>
            <a:outerShdw blurRad="292100" dist="139700" dir="2700000" algn="ctr" rotWithShape="0">
              <a:srgbClr val="000000">
                <a:alpha val="62000"/>
              </a:srgbClr>
            </a:outerShdw>
          </a:effectLst>
        </p:spPr>
      </p:pic>
      <p:pic>
        <p:nvPicPr>
          <p:cNvPr id="9" name="8 Imagen" descr="fruta sana.jpg"/>
          <p:cNvPicPr>
            <a:picLocks noChangeAspect="1"/>
          </p:cNvPicPr>
          <p:nvPr/>
        </p:nvPicPr>
        <p:blipFill>
          <a:blip r:embed="rId4" cstate="print"/>
          <a:stretch>
            <a:fillRect/>
          </a:stretch>
        </p:blipFill>
        <p:spPr>
          <a:xfrm>
            <a:off x="645190" y="3164098"/>
            <a:ext cx="1622554" cy="1273014"/>
          </a:xfrm>
          <a:prstGeom prst="rect">
            <a:avLst/>
          </a:prstGeom>
          <a:ln>
            <a:noFill/>
          </a:ln>
          <a:effectLst>
            <a:outerShdw blurRad="292100" dist="139700" dir="2700000" algn="tl" rotWithShape="0">
              <a:srgbClr val="333333">
                <a:alpha val="65000"/>
              </a:srgbClr>
            </a:outerShdw>
          </a:effectLst>
        </p:spPr>
      </p:pic>
      <p:sp>
        <p:nvSpPr>
          <p:cNvPr id="7"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BENEFICIOS ESPERADOS</a:t>
            </a:r>
            <a:endParaRPr lang="es-ES" sz="2400" dirty="0"/>
          </a:p>
        </p:txBody>
      </p:sp>
      <p:pic>
        <p:nvPicPr>
          <p:cNvPr id="10" name="Picture 5" descr="F:\PETALOS 6\logotipo colibri\IMG_20180120_150010.jpg"/>
          <p:cNvPicPr>
            <a:picLocks noChangeAspect="1" noChangeArrowheads="1"/>
          </p:cNvPicPr>
          <p:nvPr/>
        </p:nvPicPr>
        <p:blipFill>
          <a:blip r:embed="rId5" cstate="print"/>
          <a:srcRect/>
          <a:stretch>
            <a:fillRect/>
          </a:stretch>
        </p:blipFill>
        <p:spPr bwMode="auto">
          <a:xfrm>
            <a:off x="89503" y="6065913"/>
            <a:ext cx="594065" cy="792087"/>
          </a:xfrm>
          <a:prstGeom prst="rect">
            <a:avLst/>
          </a:prstGeom>
          <a:noFill/>
        </p:spPr>
      </p:pic>
      <p:pic>
        <p:nvPicPr>
          <p:cNvPr id="11" name="4 Marcador de contenido" descr="sello COLOR GRANDE.jpg"/>
          <p:cNvPicPr>
            <a:picLocks noChangeAspect="1"/>
          </p:cNvPicPr>
          <p:nvPr/>
        </p:nvPicPr>
        <p:blipFill>
          <a:blip r:embed="rId6"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nvGraphicFramePr>
        <p:xfrm>
          <a:off x="1187624" y="1484784"/>
          <a:ext cx="7056784"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1 Título"/>
          <p:cNvSpPr txBox="1">
            <a:spLocks/>
          </p:cNvSpPr>
          <p:nvPr/>
        </p:nvSpPr>
        <p:spPr>
          <a:xfrm>
            <a:off x="457200" y="476672"/>
            <a:ext cx="8229600" cy="571504"/>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1800" b="1" i="0" u="none" strike="noStrike" kern="1200" cap="none" spc="0" normalizeH="0" baseline="0" noProof="0" smtClean="0">
                <a:ln>
                  <a:noFill/>
                </a:ln>
                <a:solidFill>
                  <a:schemeClr val="bg1"/>
                </a:solidFill>
                <a:effectLst/>
                <a:uLnTx/>
                <a:uFillTx/>
                <a:latin typeface="Arial" pitchFamily="34" charset="0"/>
                <a:ea typeface="+mn-ea"/>
                <a:cs typeface="Arial" pitchFamily="34" charset="0"/>
              </a:rPr>
              <a:t>  </a:t>
            </a:r>
            <a:r>
              <a:rPr kumimoji="0" lang="es-ES" sz="2400" b="1" i="0" u="none" strike="noStrike" kern="1200" cap="none" spc="0" normalizeH="0" baseline="0" noProof="0" smtClean="0">
                <a:ln>
                  <a:noFill/>
                </a:ln>
                <a:solidFill>
                  <a:schemeClr val="bg1"/>
                </a:solidFill>
                <a:effectLst/>
                <a:uLnTx/>
                <a:uFillTx/>
                <a:latin typeface="+mn-lt"/>
                <a:ea typeface="+mn-ea"/>
                <a:cs typeface="Arial" pitchFamily="34" charset="0"/>
              </a:rPr>
              <a:t>BENEFICIOS ESPERADOS</a:t>
            </a:r>
            <a:endParaRPr kumimoji="0" lang="es-ES" sz="2400" b="0" i="0" u="none" strike="noStrike" kern="1200" cap="none" spc="0" normalizeH="0" baseline="0" noProof="0" dirty="0">
              <a:ln>
                <a:noFill/>
              </a:ln>
              <a:solidFill>
                <a:schemeClr val="lt1"/>
              </a:solidFill>
              <a:effectLst/>
              <a:uLnTx/>
              <a:uFillTx/>
              <a:latin typeface="+mn-lt"/>
              <a:ea typeface="+mn-ea"/>
              <a:cs typeface="+mn-cs"/>
            </a:endParaRPr>
          </a:p>
        </p:txBody>
      </p:sp>
      <p:pic>
        <p:nvPicPr>
          <p:cNvPr id="6" name="Picture 5" descr="F:\PETALOS 6\logotipo colibri\IMG_20180120_150010.jpg"/>
          <p:cNvPicPr>
            <a:picLocks noChangeAspect="1" noChangeArrowheads="1"/>
          </p:cNvPicPr>
          <p:nvPr/>
        </p:nvPicPr>
        <p:blipFill>
          <a:blip r:embed="rId7" cstate="print"/>
          <a:srcRect/>
          <a:stretch>
            <a:fillRect/>
          </a:stretch>
        </p:blipFill>
        <p:spPr bwMode="auto">
          <a:xfrm>
            <a:off x="89503" y="6065913"/>
            <a:ext cx="594065" cy="792087"/>
          </a:xfrm>
          <a:prstGeom prst="rect">
            <a:avLst/>
          </a:prstGeom>
          <a:noFill/>
        </p:spPr>
      </p:pic>
      <p:pic>
        <p:nvPicPr>
          <p:cNvPr id="7" name="4 Marcador de contenido" descr="sello COLOR GRANDE.jpg"/>
          <p:cNvPicPr>
            <a:picLocks noChangeAspect="1"/>
          </p:cNvPicPr>
          <p:nvPr/>
        </p:nvPicPr>
        <p:blipFill>
          <a:blip r:embed="rId8"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BENEFICIOS ESPERADOS</a:t>
            </a:r>
            <a:endParaRPr lang="es-ES" sz="2400" dirty="0"/>
          </a:p>
        </p:txBody>
      </p:sp>
      <p:sp>
        <p:nvSpPr>
          <p:cNvPr id="5" name="4 CuadroTexto"/>
          <p:cNvSpPr txBox="1"/>
          <p:nvPr/>
        </p:nvSpPr>
        <p:spPr>
          <a:xfrm>
            <a:off x="2571736" y="1571613"/>
            <a:ext cx="6072230" cy="5632311"/>
          </a:xfrm>
          <a:prstGeom prst="rect">
            <a:avLst/>
          </a:prstGeom>
          <a:noFill/>
        </p:spPr>
        <p:txBody>
          <a:bodyPr wrap="square" rtlCol="0">
            <a:spAutoFit/>
          </a:bodyPr>
          <a:lstStyle/>
          <a:p>
            <a:pPr algn="just">
              <a:buFontTx/>
              <a:buChar char="-"/>
            </a:pPr>
            <a:r>
              <a:rPr lang="es-ES_tradnl" dirty="0" smtClean="0">
                <a:solidFill>
                  <a:srgbClr val="1318DD"/>
                </a:solidFill>
              </a:rPr>
              <a:t> Alimentos de alta calidad para consumo humano como alimentación básica de calidad, además de complementos nutritivos como vitaminas, oligoelementos, ácidos grasos poli-insaturados, etc.</a:t>
            </a:r>
          </a:p>
          <a:p>
            <a:pPr algn="just">
              <a:buFontTx/>
              <a:buChar char="-"/>
            </a:pPr>
            <a:r>
              <a:rPr lang="es-ES_tradnl" dirty="0" smtClean="0">
                <a:solidFill>
                  <a:srgbClr val="1318DD"/>
                </a:solidFill>
              </a:rPr>
              <a:t> Restos de biomasa van a generar un producto de interés para alimentación animal y a su vez abono orgánico.</a:t>
            </a:r>
          </a:p>
          <a:p>
            <a:pPr algn="just">
              <a:buFontTx/>
              <a:buChar char="-"/>
            </a:pPr>
            <a:r>
              <a:rPr lang="es-ES_tradnl" dirty="0" smtClean="0">
                <a:solidFill>
                  <a:srgbClr val="1318DD"/>
                </a:solidFill>
              </a:rPr>
              <a:t> Otro objetivo es poner a disposición de la población proteínas animales de alto valor nutricional con el excedente obtenido.</a:t>
            </a:r>
          </a:p>
          <a:p>
            <a:pPr algn="just">
              <a:buFontTx/>
              <a:buChar char="-"/>
            </a:pPr>
            <a:r>
              <a:rPr lang="es-ES_tradnl" dirty="0" smtClean="0">
                <a:solidFill>
                  <a:srgbClr val="1318DD"/>
                </a:solidFill>
              </a:rPr>
              <a:t>Estos hábitos de cultivo y crianza animal eco-sostenible redundarán positivamente en la sociedad con una alimentación más equilibrada y de calidad, haciendo del </a:t>
            </a:r>
            <a:r>
              <a:rPr lang="es-ES_tradnl" dirty="0" err="1" smtClean="0">
                <a:solidFill>
                  <a:srgbClr val="1318DD"/>
                </a:solidFill>
              </a:rPr>
              <a:t>know-how</a:t>
            </a:r>
            <a:r>
              <a:rPr lang="es-ES_tradnl" dirty="0" smtClean="0">
                <a:solidFill>
                  <a:srgbClr val="1318DD"/>
                </a:solidFill>
              </a:rPr>
              <a:t> una forma de vida sostenible y respetuosa.</a:t>
            </a:r>
          </a:p>
          <a:p>
            <a:pPr algn="just">
              <a:buFontTx/>
              <a:buChar char="-"/>
            </a:pPr>
            <a:r>
              <a:rPr lang="es-ES_tradnl" dirty="0" smtClean="0">
                <a:solidFill>
                  <a:srgbClr val="1318DD"/>
                </a:solidFill>
              </a:rPr>
              <a:t>Además con las técnicas de producción como con la obtención de alimentos de alto valor añadido se permite desarrollar riqueza local generando con ello autoempleo</a:t>
            </a:r>
            <a:r>
              <a:rPr lang="es-ES_tradnl" dirty="0" smtClean="0"/>
              <a:t>.</a:t>
            </a:r>
          </a:p>
          <a:p>
            <a:pPr algn="just">
              <a:buFontTx/>
              <a:buChar char="-"/>
            </a:pPr>
            <a:endParaRPr lang="es-ES_tradnl" dirty="0" smtClean="0">
              <a:solidFill>
                <a:srgbClr val="1318DD"/>
              </a:solidFill>
            </a:endParaRPr>
          </a:p>
          <a:p>
            <a:pPr algn="just"/>
            <a:endParaRPr lang="es-ES" dirty="0" smtClean="0">
              <a:solidFill>
                <a:srgbClr val="1318DD"/>
              </a:solidFill>
            </a:endParaRPr>
          </a:p>
          <a:p>
            <a:pPr algn="just"/>
            <a:endParaRPr lang="es-ES" dirty="0" smtClean="0">
              <a:solidFill>
                <a:srgbClr val="1318DD"/>
              </a:solidFill>
            </a:endParaRPr>
          </a:p>
          <a:p>
            <a:pPr>
              <a:buFontTx/>
              <a:buChar char="-"/>
            </a:pPr>
            <a:endParaRPr lang="es-ES" dirty="0" smtClean="0">
              <a:solidFill>
                <a:srgbClr val="1318DD"/>
              </a:solidFill>
            </a:endParaRPr>
          </a:p>
          <a:p>
            <a:endParaRPr lang="es-ES" dirty="0"/>
          </a:p>
        </p:txBody>
      </p:sp>
      <p:pic>
        <p:nvPicPr>
          <p:cNvPr id="10" name="9 Imagen" descr="bodegón.jpg"/>
          <p:cNvPicPr>
            <a:picLocks noChangeAspect="1"/>
          </p:cNvPicPr>
          <p:nvPr/>
        </p:nvPicPr>
        <p:blipFill>
          <a:blip r:embed="rId2" cstate="print"/>
          <a:stretch>
            <a:fillRect/>
          </a:stretch>
        </p:blipFill>
        <p:spPr>
          <a:xfrm>
            <a:off x="426410" y="1700808"/>
            <a:ext cx="1841334" cy="1227556"/>
          </a:xfrm>
          <a:prstGeom prst="rect">
            <a:avLst/>
          </a:prstGeom>
          <a:ln>
            <a:noFill/>
          </a:ln>
          <a:effectLst>
            <a:outerShdw blurRad="292100" dist="139700" dir="2700000" algn="tl" rotWithShape="0">
              <a:srgbClr val="333333">
                <a:alpha val="65000"/>
              </a:srgbClr>
            </a:outerShdw>
          </a:effectLst>
        </p:spPr>
      </p:pic>
      <p:pic>
        <p:nvPicPr>
          <p:cNvPr id="47106" name="Picture 2" descr="Imagen relacionada"/>
          <p:cNvPicPr>
            <a:picLocks noChangeAspect="1" noChangeArrowheads="1"/>
          </p:cNvPicPr>
          <p:nvPr/>
        </p:nvPicPr>
        <p:blipFill>
          <a:blip r:embed="rId3" cstate="print"/>
          <a:srcRect/>
          <a:stretch>
            <a:fillRect/>
          </a:stretch>
        </p:blipFill>
        <p:spPr bwMode="auto">
          <a:xfrm>
            <a:off x="539552" y="3356992"/>
            <a:ext cx="1584176" cy="2376264"/>
          </a:xfrm>
          <a:prstGeom prst="rect">
            <a:avLst/>
          </a:prstGeom>
          <a:ln>
            <a:noFill/>
          </a:ln>
          <a:effectLst>
            <a:outerShdw blurRad="292100" dist="139700" dir="2700000" algn="tl" rotWithShape="0">
              <a:srgbClr val="333333">
                <a:alpha val="65000"/>
              </a:srgbClr>
            </a:outerShdw>
          </a:effectLst>
        </p:spPr>
      </p:pic>
      <p:pic>
        <p:nvPicPr>
          <p:cNvPr id="7" name="Picture 5" descr="F:\PETALOS 6\logotipo colibri\IMG_20180120_150010.jpg"/>
          <p:cNvPicPr>
            <a:picLocks noChangeAspect="1" noChangeArrowheads="1"/>
          </p:cNvPicPr>
          <p:nvPr/>
        </p:nvPicPr>
        <p:blipFill>
          <a:blip r:embed="rId4" cstate="print"/>
          <a:srcRect/>
          <a:stretch>
            <a:fillRect/>
          </a:stretch>
        </p:blipFill>
        <p:spPr bwMode="auto">
          <a:xfrm>
            <a:off x="89503" y="6065913"/>
            <a:ext cx="594065" cy="792087"/>
          </a:xfrm>
          <a:prstGeom prst="rect">
            <a:avLst/>
          </a:prstGeom>
          <a:noFill/>
        </p:spPr>
      </p:pic>
      <p:pic>
        <p:nvPicPr>
          <p:cNvPr id="8" name="4 Marcador de contenido" descr="sello COLOR GRANDE.jpg"/>
          <p:cNvPicPr>
            <a:picLocks noChangeAspect="1"/>
          </p:cNvPicPr>
          <p:nvPr/>
        </p:nvPicPr>
        <p:blipFill>
          <a:blip r:embed="rId5"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nvGraphicFramePr>
        <p:xfrm>
          <a:off x="3948608"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p:cNvSpPr txBox="1"/>
          <p:nvPr/>
        </p:nvSpPr>
        <p:spPr>
          <a:xfrm>
            <a:off x="899592" y="500042"/>
            <a:ext cx="7416824" cy="58477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_tradnl" sz="2400" b="1" dirty="0" smtClean="0">
                <a:solidFill>
                  <a:schemeClr val="bg1"/>
                </a:solidFill>
                <a:cs typeface="Arial" pitchFamily="34" charset="0"/>
              </a:rPr>
              <a:t>PRODUCTOS</a:t>
            </a:r>
            <a:r>
              <a:rPr lang="es-ES_tradnl" sz="3200" dirty="0" smtClean="0"/>
              <a:t> </a:t>
            </a:r>
            <a:r>
              <a:rPr lang="es-ES_tradnl" sz="2400" b="1" dirty="0" smtClean="0">
                <a:solidFill>
                  <a:schemeClr val="bg1"/>
                </a:solidFill>
                <a:cs typeface="Arial" pitchFamily="34" charset="0"/>
              </a:rPr>
              <a:t>DE ALTO VALOR AÑADIDO</a:t>
            </a:r>
            <a:endParaRPr lang="es-ES_tradnl" sz="2400" b="1" dirty="0">
              <a:solidFill>
                <a:schemeClr val="bg1"/>
              </a:solidFill>
              <a:cs typeface="Arial" pitchFamily="34" charset="0"/>
            </a:endParaRPr>
          </a:p>
        </p:txBody>
      </p:sp>
      <p:pic>
        <p:nvPicPr>
          <p:cNvPr id="46082" name="Picture 2" descr="Resultado de imagen para alimentos de calidad fotos"/>
          <p:cNvPicPr>
            <a:picLocks noChangeAspect="1" noChangeArrowheads="1"/>
          </p:cNvPicPr>
          <p:nvPr/>
        </p:nvPicPr>
        <p:blipFill>
          <a:blip r:embed="rId7" cstate="print"/>
          <a:srcRect/>
          <a:stretch>
            <a:fillRect/>
          </a:stretch>
        </p:blipFill>
        <p:spPr bwMode="auto">
          <a:xfrm>
            <a:off x="755576" y="1268760"/>
            <a:ext cx="1883694" cy="1872208"/>
          </a:xfrm>
          <a:prstGeom prst="rect">
            <a:avLst/>
          </a:prstGeom>
          <a:noFill/>
        </p:spPr>
      </p:pic>
      <p:pic>
        <p:nvPicPr>
          <p:cNvPr id="46084" name="Picture 4" descr="Resultado de imagen para alimentos de calidad fotos"/>
          <p:cNvPicPr>
            <a:picLocks noChangeAspect="1" noChangeArrowheads="1"/>
          </p:cNvPicPr>
          <p:nvPr/>
        </p:nvPicPr>
        <p:blipFill>
          <a:blip r:embed="rId8" cstate="print"/>
          <a:srcRect/>
          <a:stretch>
            <a:fillRect/>
          </a:stretch>
        </p:blipFill>
        <p:spPr bwMode="auto">
          <a:xfrm>
            <a:off x="899592" y="3428999"/>
            <a:ext cx="3456384" cy="2306667"/>
          </a:xfrm>
          <a:prstGeom prst="rect">
            <a:avLst/>
          </a:prstGeom>
          <a:ln>
            <a:noFill/>
          </a:ln>
          <a:effectLst>
            <a:outerShdw blurRad="292100" dist="139700" dir="2700000" algn="tl" rotWithShape="0">
              <a:srgbClr val="333333">
                <a:alpha val="65000"/>
              </a:srgbClr>
            </a:outerShdw>
          </a:effectLst>
        </p:spPr>
      </p:pic>
      <p:pic>
        <p:nvPicPr>
          <p:cNvPr id="46086" name="Picture 6" descr="Imagen relacionada"/>
          <p:cNvPicPr>
            <a:picLocks noChangeAspect="1" noChangeArrowheads="1"/>
          </p:cNvPicPr>
          <p:nvPr/>
        </p:nvPicPr>
        <p:blipFill>
          <a:blip r:embed="rId9" cstate="print"/>
          <a:srcRect/>
          <a:stretch>
            <a:fillRect/>
          </a:stretch>
        </p:blipFill>
        <p:spPr bwMode="auto">
          <a:xfrm>
            <a:off x="2771800" y="1484783"/>
            <a:ext cx="1584176" cy="1540345"/>
          </a:xfrm>
          <a:prstGeom prst="rect">
            <a:avLst/>
          </a:prstGeom>
          <a:ln>
            <a:noFill/>
          </a:ln>
          <a:effectLst>
            <a:outerShdw blurRad="292100" dist="139700" dir="2700000" algn="tl" rotWithShape="0">
              <a:srgbClr val="333333">
                <a:alpha val="65000"/>
              </a:srgbClr>
            </a:outerShdw>
          </a:effectLst>
        </p:spPr>
      </p:pic>
      <p:pic>
        <p:nvPicPr>
          <p:cNvPr id="8" name="Picture 5" descr="F:\PETALOS 6\logotipo colibri\IMG_20180120_150010.jpg"/>
          <p:cNvPicPr>
            <a:picLocks noChangeAspect="1" noChangeArrowheads="1"/>
          </p:cNvPicPr>
          <p:nvPr/>
        </p:nvPicPr>
        <p:blipFill>
          <a:blip r:embed="rId10" cstate="print"/>
          <a:srcRect/>
          <a:stretch>
            <a:fillRect/>
          </a:stretch>
        </p:blipFill>
        <p:spPr bwMode="auto">
          <a:xfrm>
            <a:off x="89503" y="6065913"/>
            <a:ext cx="594065" cy="792087"/>
          </a:xfrm>
          <a:prstGeom prst="rect">
            <a:avLst/>
          </a:prstGeom>
          <a:noFill/>
        </p:spPr>
      </p:pic>
      <p:pic>
        <p:nvPicPr>
          <p:cNvPr id="9" name="4 Marcador de contenido" descr="sello COLOR GRANDE.jpg"/>
          <p:cNvPicPr>
            <a:picLocks noChangeAspect="1"/>
          </p:cNvPicPr>
          <p:nvPr/>
        </p:nvPicPr>
        <p:blipFill>
          <a:blip r:embed="rId11"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051720" y="1340768"/>
            <a:ext cx="6552728" cy="5328592"/>
          </a:xfrm>
          <a:prstGeom prst="rect">
            <a:avLst/>
          </a:prstGeom>
          <a:noFill/>
        </p:spPr>
        <p:txBody>
          <a:bodyPr wrap="square" rtlCol="0">
            <a:spAutoFit/>
          </a:bodyPr>
          <a:lstStyle/>
          <a:p>
            <a:pPr algn="just"/>
            <a:r>
              <a:rPr lang="es-ES_tradnl" dirty="0" smtClean="0">
                <a:solidFill>
                  <a:srgbClr val="1318DD"/>
                </a:solidFill>
              </a:rPr>
              <a:t>-Uno de los objetivos que crearán conciencia social es la del respeto del entorno natural y la relación con el mismo.</a:t>
            </a:r>
          </a:p>
          <a:p>
            <a:pPr algn="just"/>
            <a:r>
              <a:rPr lang="es-ES_tradnl" dirty="0" smtClean="0">
                <a:solidFill>
                  <a:srgbClr val="1318DD"/>
                </a:solidFill>
              </a:rPr>
              <a:t>El agua de calidad es otro beneficio fundamental que será un propósito constante para la Comunidad de REDESGEA.</a:t>
            </a:r>
          </a:p>
          <a:p>
            <a:pPr algn="just"/>
            <a:endParaRPr lang="es-ES_tradnl" dirty="0" smtClean="0">
              <a:solidFill>
                <a:srgbClr val="1318DD"/>
              </a:solidFill>
            </a:endParaRPr>
          </a:p>
          <a:p>
            <a:pPr algn="just"/>
            <a:r>
              <a:rPr lang="es-ES_tradnl" dirty="0" smtClean="0">
                <a:solidFill>
                  <a:srgbClr val="1318DD"/>
                </a:solidFill>
              </a:rPr>
              <a:t>-Sistemas mixtos de recursos naturales biodegradables de </a:t>
            </a:r>
            <a:r>
              <a:rPr lang="es-ES_tradnl" dirty="0" err="1" smtClean="0">
                <a:solidFill>
                  <a:srgbClr val="1318DD"/>
                </a:solidFill>
              </a:rPr>
              <a:t>biorremediación</a:t>
            </a:r>
            <a:r>
              <a:rPr lang="es-ES_tradnl" dirty="0" smtClean="0">
                <a:solidFill>
                  <a:srgbClr val="1318DD"/>
                </a:solidFill>
              </a:rPr>
              <a:t> y eliminación de </a:t>
            </a:r>
            <a:r>
              <a:rPr lang="es-ES_tradnl" dirty="0" err="1" smtClean="0">
                <a:solidFill>
                  <a:srgbClr val="1318DD"/>
                </a:solidFill>
              </a:rPr>
              <a:t>fitotoxinas</a:t>
            </a:r>
            <a:r>
              <a:rPr lang="es-ES_tradnl" dirty="0" smtClean="0">
                <a:solidFill>
                  <a:srgbClr val="1318DD"/>
                </a:solidFill>
              </a:rPr>
              <a:t> producidas por </a:t>
            </a:r>
            <a:r>
              <a:rPr lang="es-ES_tradnl" dirty="0" err="1" smtClean="0">
                <a:solidFill>
                  <a:srgbClr val="1318DD"/>
                </a:solidFill>
              </a:rPr>
              <a:t>blooms</a:t>
            </a:r>
            <a:r>
              <a:rPr lang="es-ES_tradnl" dirty="0" smtClean="0">
                <a:solidFill>
                  <a:srgbClr val="1318DD"/>
                </a:solidFill>
              </a:rPr>
              <a:t> de algas tóxicas, permitirán la detección de patógenos y la evitación del consumo nocivo en su caso de los animales contaminados por ese hábitat tras la </a:t>
            </a:r>
            <a:r>
              <a:rPr lang="es-ES_tradnl" dirty="0" err="1" smtClean="0">
                <a:solidFill>
                  <a:srgbClr val="1318DD"/>
                </a:solidFill>
              </a:rPr>
              <a:t>biorremediación</a:t>
            </a:r>
            <a:r>
              <a:rPr lang="es-ES_tradnl" dirty="0" smtClean="0">
                <a:solidFill>
                  <a:srgbClr val="1318DD"/>
                </a:solidFill>
              </a:rPr>
              <a:t>, mejorando la calidad del agua para consumo humano y una proliferación de vida silvestre saludable en donde todos ganan.</a:t>
            </a:r>
            <a:endParaRPr lang="es-ES" dirty="0" smtClean="0">
              <a:solidFill>
                <a:srgbClr val="1318DD"/>
              </a:solidFill>
            </a:endParaRPr>
          </a:p>
          <a:p>
            <a:pPr algn="just"/>
            <a:endParaRPr lang="es-ES_tradnl" dirty="0" smtClean="0">
              <a:solidFill>
                <a:srgbClr val="1318DD"/>
              </a:solidFill>
            </a:endParaRPr>
          </a:p>
          <a:p>
            <a:pPr algn="just"/>
            <a:r>
              <a:rPr lang="es-ES_tradnl" dirty="0" smtClean="0">
                <a:solidFill>
                  <a:srgbClr val="1318DD"/>
                </a:solidFill>
              </a:rPr>
              <a:t>-Un ejemplo es la utilización de </a:t>
            </a:r>
            <a:r>
              <a:rPr lang="es-ES_tradnl" dirty="0" err="1" smtClean="0">
                <a:solidFill>
                  <a:srgbClr val="1318DD"/>
                </a:solidFill>
              </a:rPr>
              <a:t>microalgas</a:t>
            </a:r>
            <a:r>
              <a:rPr lang="es-ES_tradnl" dirty="0" smtClean="0">
                <a:solidFill>
                  <a:srgbClr val="1318DD"/>
                </a:solidFill>
              </a:rPr>
              <a:t> que permite </a:t>
            </a:r>
            <a:r>
              <a:rPr lang="es-ES_tradnl" dirty="0" err="1" smtClean="0">
                <a:solidFill>
                  <a:srgbClr val="1318DD"/>
                </a:solidFill>
              </a:rPr>
              <a:t>biosensores</a:t>
            </a:r>
            <a:r>
              <a:rPr lang="es-ES_tradnl" dirty="0" smtClean="0">
                <a:solidFill>
                  <a:srgbClr val="1318DD"/>
                </a:solidFill>
              </a:rPr>
              <a:t> específicos para la detección de contaminantes ambientales, para posteriormente abordar su </a:t>
            </a:r>
            <a:r>
              <a:rPr lang="es-ES_tradnl" dirty="0" err="1" smtClean="0">
                <a:solidFill>
                  <a:srgbClr val="1318DD"/>
                </a:solidFill>
              </a:rPr>
              <a:t>biorremediación</a:t>
            </a:r>
            <a:r>
              <a:rPr lang="es-ES_tradnl" dirty="0" smtClean="0">
                <a:solidFill>
                  <a:srgbClr val="1318DD"/>
                </a:solidFill>
              </a:rPr>
              <a:t> mediante el uso de </a:t>
            </a:r>
            <a:r>
              <a:rPr lang="es-ES_tradnl" dirty="0" err="1" smtClean="0">
                <a:solidFill>
                  <a:srgbClr val="1318DD"/>
                </a:solidFill>
              </a:rPr>
              <a:t>microalgas</a:t>
            </a:r>
            <a:r>
              <a:rPr lang="es-ES_tradnl" dirty="0" smtClean="0">
                <a:solidFill>
                  <a:srgbClr val="1318DD"/>
                </a:solidFill>
              </a:rPr>
              <a:t> resistentes.</a:t>
            </a:r>
            <a:endParaRPr lang="es-ES" dirty="0" smtClean="0">
              <a:solidFill>
                <a:srgbClr val="1318DD"/>
              </a:solidFill>
            </a:endParaRPr>
          </a:p>
          <a:p>
            <a:pPr algn="just">
              <a:buFontTx/>
              <a:buChar char="-"/>
            </a:pPr>
            <a:endParaRPr lang="es-ES" dirty="0" smtClean="0">
              <a:solidFill>
                <a:srgbClr val="1318DD"/>
              </a:solidFill>
            </a:endParaRPr>
          </a:p>
          <a:p>
            <a:pPr algn="just"/>
            <a:endParaRPr lang="es-ES" dirty="0">
              <a:solidFill>
                <a:srgbClr val="1318DD"/>
              </a:solidFill>
            </a:endParaRPr>
          </a:p>
        </p:txBody>
      </p:sp>
      <p:pic>
        <p:nvPicPr>
          <p:cNvPr id="5" name="4 Imagen" descr="lago.jpg"/>
          <p:cNvPicPr>
            <a:picLocks noChangeAspect="1"/>
          </p:cNvPicPr>
          <p:nvPr/>
        </p:nvPicPr>
        <p:blipFill>
          <a:blip r:embed="rId2" cstate="print"/>
          <a:stretch>
            <a:fillRect/>
          </a:stretch>
        </p:blipFill>
        <p:spPr>
          <a:xfrm>
            <a:off x="428596" y="3209321"/>
            <a:ext cx="1369565" cy="1260000"/>
          </a:xfrm>
          <a:prstGeom prst="rect">
            <a:avLst/>
          </a:prstGeom>
          <a:ln>
            <a:noFill/>
          </a:ln>
          <a:effectLst>
            <a:outerShdw blurRad="292100" dist="139700" dir="2700000" algn="tl" rotWithShape="0">
              <a:srgbClr val="333333">
                <a:alpha val="65000"/>
              </a:srgbClr>
            </a:outerShdw>
          </a:effectLst>
        </p:spPr>
      </p:pic>
      <p:pic>
        <p:nvPicPr>
          <p:cNvPr id="6" name="5 Imagen" descr="cascada vírgen.jpg"/>
          <p:cNvPicPr>
            <a:picLocks noChangeAspect="1"/>
          </p:cNvPicPr>
          <p:nvPr/>
        </p:nvPicPr>
        <p:blipFill>
          <a:blip r:embed="rId3" cstate="print"/>
          <a:stretch>
            <a:fillRect/>
          </a:stretch>
        </p:blipFill>
        <p:spPr>
          <a:xfrm>
            <a:off x="755576" y="1397487"/>
            <a:ext cx="1038225" cy="1428750"/>
          </a:xfrm>
          <a:prstGeom prst="rect">
            <a:avLst/>
          </a:prstGeom>
          <a:ln>
            <a:noFill/>
          </a:ln>
          <a:effectLst>
            <a:outerShdw blurRad="292100" dist="139700" dir="2700000" algn="tl" rotWithShape="0">
              <a:srgbClr val="333333">
                <a:alpha val="65000"/>
              </a:srgbClr>
            </a:outerShdw>
          </a:effectLst>
        </p:spPr>
      </p:pic>
      <p:pic>
        <p:nvPicPr>
          <p:cNvPr id="8" name="7 Imagen" descr="vaso de agua.jpg"/>
          <p:cNvPicPr>
            <a:picLocks noChangeAspect="1"/>
          </p:cNvPicPr>
          <p:nvPr/>
        </p:nvPicPr>
        <p:blipFill>
          <a:blip r:embed="rId4" cstate="print">
            <a:lum bright="10000"/>
          </a:blip>
          <a:stretch>
            <a:fillRect/>
          </a:stretch>
        </p:blipFill>
        <p:spPr>
          <a:xfrm>
            <a:off x="798896" y="4897949"/>
            <a:ext cx="1036800" cy="1388571"/>
          </a:xfrm>
          <a:prstGeom prst="rect">
            <a:avLst/>
          </a:prstGeom>
          <a:ln>
            <a:noFill/>
          </a:ln>
          <a:effectLst>
            <a:outerShdw blurRad="292100" dist="139700" dir="2700000" algn="tl" rotWithShape="0">
              <a:srgbClr val="333333">
                <a:alpha val="65000"/>
              </a:srgbClr>
            </a:outerShdw>
          </a:effectLst>
        </p:spPr>
      </p:pic>
      <p:sp>
        <p:nvSpPr>
          <p:cNvPr id="10" name="1 Título"/>
          <p:cNvSpPr txBox="1">
            <a:spLocks/>
          </p:cNvSpPr>
          <p:nvPr/>
        </p:nvSpPr>
        <p:spPr>
          <a:xfrm>
            <a:off x="457200" y="404664"/>
            <a:ext cx="8229600" cy="576064"/>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1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t>
            </a:r>
            <a:r>
              <a:rPr kumimoji="0" lang="es-ES" sz="2400" b="1" i="0" u="none" strike="noStrike" kern="1200" cap="none" spc="0" normalizeH="0" baseline="0" noProof="0" dirty="0" smtClean="0">
                <a:ln>
                  <a:noFill/>
                </a:ln>
                <a:solidFill>
                  <a:schemeClr val="bg1"/>
                </a:solidFill>
                <a:effectLst/>
                <a:uLnTx/>
                <a:uFillTx/>
                <a:latin typeface="+mn-lt"/>
                <a:ea typeface="+mn-ea"/>
                <a:cs typeface="Arial" pitchFamily="34" charset="0"/>
              </a:rPr>
              <a:t>BIODETECCIÓN, BIORREMEDIACIÓN </a:t>
            </a:r>
            <a:endParaRPr kumimoji="0" lang="es-ES" sz="2400" b="0" i="0" u="none" strike="noStrike" kern="1200" cap="none" spc="0" normalizeH="0" baseline="0" noProof="0" dirty="0">
              <a:ln>
                <a:noFill/>
              </a:ln>
              <a:solidFill>
                <a:schemeClr val="lt1"/>
              </a:solidFill>
              <a:effectLst/>
              <a:uLnTx/>
              <a:uFillTx/>
              <a:latin typeface="+mn-lt"/>
              <a:ea typeface="+mn-ea"/>
              <a:cs typeface="+mn-cs"/>
            </a:endParaRPr>
          </a:p>
        </p:txBody>
      </p:sp>
      <p:pic>
        <p:nvPicPr>
          <p:cNvPr id="9" name="Picture 5" descr="F:\PETALOS 6\logotipo colibri\IMG_20180120_150010.jpg"/>
          <p:cNvPicPr>
            <a:picLocks noChangeAspect="1" noChangeArrowheads="1"/>
          </p:cNvPicPr>
          <p:nvPr/>
        </p:nvPicPr>
        <p:blipFill>
          <a:blip r:embed="rId5" cstate="print"/>
          <a:srcRect/>
          <a:stretch>
            <a:fillRect/>
          </a:stretch>
        </p:blipFill>
        <p:spPr bwMode="auto">
          <a:xfrm>
            <a:off x="89503" y="6065913"/>
            <a:ext cx="594065" cy="792087"/>
          </a:xfrm>
          <a:prstGeom prst="rect">
            <a:avLst/>
          </a:prstGeom>
          <a:noFill/>
        </p:spPr>
      </p:pic>
      <p:pic>
        <p:nvPicPr>
          <p:cNvPr id="11" name="4 Marcador de contenido" descr="sello COLOR GRANDE.jpg"/>
          <p:cNvPicPr>
            <a:picLocks noChangeAspect="1"/>
          </p:cNvPicPr>
          <p:nvPr/>
        </p:nvPicPr>
        <p:blipFill>
          <a:blip r:embed="rId6"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8" descr="permaculture_princ_image"/>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1714500" y="1101725"/>
            <a:ext cx="5715000" cy="5597525"/>
          </a:xfrm>
          <a:prstGeom prst="rect">
            <a:avLst/>
          </a:prstGeom>
          <a:noFill/>
          <a:ln w="9525">
            <a:noFill/>
            <a:miter lim="800000"/>
            <a:headEnd/>
            <a:tailEnd/>
          </a:ln>
        </p:spPr>
      </p:pic>
      <p:sp>
        <p:nvSpPr>
          <p:cNvPr id="84995" name="Text Box 9"/>
          <p:cNvSpPr txBox="1">
            <a:spLocks noChangeArrowheads="1"/>
          </p:cNvSpPr>
          <p:nvPr/>
        </p:nvSpPr>
        <p:spPr bwMode="auto">
          <a:xfrm>
            <a:off x="4860032" y="1815207"/>
            <a:ext cx="1071126" cy="461665"/>
          </a:xfrm>
          <a:prstGeom prst="rect">
            <a:avLst/>
          </a:prstGeom>
          <a:noFill/>
          <a:ln w="9525">
            <a:noFill/>
            <a:miter lim="800000"/>
            <a:headEnd/>
            <a:tailEnd/>
          </a:ln>
        </p:spPr>
        <p:txBody>
          <a:bodyPr wrap="none">
            <a:spAutoFit/>
          </a:bodyPr>
          <a:lstStyle/>
          <a:p>
            <a:pPr algn="ctr"/>
            <a:r>
              <a:rPr lang="es-ES_tradnl" sz="1200" dirty="0">
                <a:latin typeface="Verdana" pitchFamily="34" charset="0"/>
              </a:rPr>
              <a:t>Ambientes</a:t>
            </a:r>
          </a:p>
          <a:p>
            <a:pPr algn="ctr"/>
            <a:r>
              <a:rPr lang="es-ES_tradnl" sz="1200" dirty="0">
                <a:latin typeface="Verdana" pitchFamily="34" charset="0"/>
              </a:rPr>
              <a:t>construidos</a:t>
            </a:r>
            <a:endParaRPr lang="es-ES" sz="1200" dirty="0">
              <a:latin typeface="Verdana" pitchFamily="34" charset="0"/>
            </a:endParaRPr>
          </a:p>
        </p:txBody>
      </p:sp>
      <p:sp>
        <p:nvSpPr>
          <p:cNvPr id="84996" name="Text Box 10"/>
          <p:cNvSpPr txBox="1">
            <a:spLocks noChangeArrowheads="1"/>
          </p:cNvSpPr>
          <p:nvPr/>
        </p:nvSpPr>
        <p:spPr bwMode="auto">
          <a:xfrm>
            <a:off x="2195736" y="4843308"/>
            <a:ext cx="1098378" cy="830997"/>
          </a:xfrm>
          <a:prstGeom prst="rect">
            <a:avLst/>
          </a:prstGeom>
          <a:noFill/>
          <a:ln w="9525">
            <a:noFill/>
            <a:miter lim="800000"/>
            <a:headEnd/>
            <a:tailEnd/>
          </a:ln>
        </p:spPr>
        <p:txBody>
          <a:bodyPr wrap="none">
            <a:spAutoFit/>
          </a:bodyPr>
          <a:lstStyle/>
          <a:p>
            <a:pPr algn="ctr"/>
            <a:r>
              <a:rPr lang="es-ES_tradnl" sz="1200" dirty="0">
                <a:latin typeface="Verdana" pitchFamily="34" charset="0"/>
              </a:rPr>
              <a:t>Tenencia de</a:t>
            </a:r>
          </a:p>
          <a:p>
            <a:pPr algn="ctr"/>
            <a:r>
              <a:rPr lang="es-ES_tradnl" sz="1200" dirty="0">
                <a:latin typeface="Verdana" pitchFamily="34" charset="0"/>
              </a:rPr>
              <a:t> la tierra </a:t>
            </a:r>
          </a:p>
          <a:p>
            <a:pPr algn="ctr"/>
            <a:r>
              <a:rPr lang="es-ES_tradnl" sz="1200" dirty="0">
                <a:latin typeface="Verdana" pitchFamily="34" charset="0"/>
              </a:rPr>
              <a:t>y gobierno </a:t>
            </a:r>
          </a:p>
          <a:p>
            <a:pPr algn="ctr"/>
            <a:r>
              <a:rPr lang="es-ES_tradnl" sz="1200" dirty="0">
                <a:latin typeface="Verdana" pitchFamily="34" charset="0"/>
              </a:rPr>
              <a:t>comunitario</a:t>
            </a:r>
            <a:endParaRPr lang="es-ES" sz="1200" dirty="0">
              <a:latin typeface="Verdana" pitchFamily="34" charset="0"/>
            </a:endParaRPr>
          </a:p>
        </p:txBody>
      </p:sp>
      <p:sp>
        <p:nvSpPr>
          <p:cNvPr id="84997" name="Text Box 28"/>
          <p:cNvSpPr txBox="1">
            <a:spLocks noChangeArrowheads="1"/>
          </p:cNvSpPr>
          <p:nvPr/>
        </p:nvSpPr>
        <p:spPr bwMode="auto">
          <a:xfrm>
            <a:off x="3083923" y="1556792"/>
            <a:ext cx="1185453" cy="646331"/>
          </a:xfrm>
          <a:prstGeom prst="rect">
            <a:avLst/>
          </a:prstGeom>
          <a:noFill/>
          <a:ln w="9525">
            <a:noFill/>
            <a:miter lim="800000"/>
            <a:headEnd/>
            <a:tailEnd/>
          </a:ln>
        </p:spPr>
        <p:txBody>
          <a:bodyPr wrap="none">
            <a:spAutoFit/>
          </a:bodyPr>
          <a:lstStyle/>
          <a:p>
            <a:pPr algn="ctr"/>
            <a:r>
              <a:rPr lang="es-ES_tradnl" sz="1200" dirty="0">
                <a:latin typeface="Verdana" pitchFamily="34" charset="0"/>
              </a:rPr>
              <a:t>Manejo de </a:t>
            </a:r>
          </a:p>
          <a:p>
            <a:pPr algn="ctr"/>
            <a:r>
              <a:rPr lang="es-ES_tradnl" sz="1200" dirty="0">
                <a:latin typeface="Verdana" pitchFamily="34" charset="0"/>
              </a:rPr>
              <a:t>la </a:t>
            </a:r>
            <a:r>
              <a:rPr lang="es-ES_tradnl" sz="1200" dirty="0" smtClean="0">
                <a:latin typeface="Verdana" pitchFamily="34" charset="0"/>
              </a:rPr>
              <a:t>tierra y</a:t>
            </a:r>
          </a:p>
          <a:p>
            <a:pPr algn="ctr"/>
            <a:r>
              <a:rPr lang="es-ES_tradnl" sz="1200" dirty="0" smtClean="0">
                <a:latin typeface="Verdana" pitchFamily="34" charset="0"/>
              </a:rPr>
              <a:t>la </a:t>
            </a:r>
            <a:r>
              <a:rPr lang="es-ES_tradnl" sz="1200" dirty="0">
                <a:latin typeface="Verdana" pitchFamily="34" charset="0"/>
              </a:rPr>
              <a:t>naturaleza</a:t>
            </a:r>
            <a:endParaRPr lang="es-ES" sz="1200" dirty="0">
              <a:latin typeface="Verdana" pitchFamily="34" charset="0"/>
            </a:endParaRPr>
          </a:p>
        </p:txBody>
      </p:sp>
      <p:sp>
        <p:nvSpPr>
          <p:cNvPr id="84998" name="Text Box 29"/>
          <p:cNvSpPr txBox="1">
            <a:spLocks noChangeArrowheads="1"/>
          </p:cNvSpPr>
          <p:nvPr/>
        </p:nvSpPr>
        <p:spPr bwMode="auto">
          <a:xfrm>
            <a:off x="6012160" y="3111351"/>
            <a:ext cx="1227131" cy="461665"/>
          </a:xfrm>
          <a:prstGeom prst="rect">
            <a:avLst/>
          </a:prstGeom>
          <a:noFill/>
          <a:ln w="9525">
            <a:noFill/>
            <a:miter lim="800000"/>
            <a:headEnd/>
            <a:tailEnd/>
          </a:ln>
        </p:spPr>
        <p:txBody>
          <a:bodyPr wrap="none">
            <a:spAutoFit/>
          </a:bodyPr>
          <a:lstStyle/>
          <a:p>
            <a:pPr algn="ctr"/>
            <a:r>
              <a:rPr lang="es-ES_tradnl" sz="1200" dirty="0">
                <a:latin typeface="Verdana" pitchFamily="34" charset="0"/>
              </a:rPr>
              <a:t>Herramientas</a:t>
            </a:r>
          </a:p>
          <a:p>
            <a:pPr algn="ctr"/>
            <a:r>
              <a:rPr lang="es-ES_tradnl" sz="1200" dirty="0">
                <a:latin typeface="Verdana" pitchFamily="34" charset="0"/>
              </a:rPr>
              <a:t>y</a:t>
            </a:r>
            <a:r>
              <a:rPr lang="es-ES_tradnl" sz="1200" dirty="0" smtClean="0">
                <a:latin typeface="Verdana" pitchFamily="34" charset="0"/>
              </a:rPr>
              <a:t> Tecnologías</a:t>
            </a:r>
            <a:endParaRPr lang="es-ES" sz="1200" dirty="0">
              <a:latin typeface="Verdana" pitchFamily="34" charset="0"/>
            </a:endParaRPr>
          </a:p>
        </p:txBody>
      </p:sp>
      <p:sp>
        <p:nvSpPr>
          <p:cNvPr id="84999" name="Text Box 30"/>
          <p:cNvSpPr txBox="1">
            <a:spLocks noChangeArrowheads="1"/>
          </p:cNvSpPr>
          <p:nvPr/>
        </p:nvSpPr>
        <p:spPr bwMode="auto">
          <a:xfrm>
            <a:off x="5652120" y="4869160"/>
            <a:ext cx="962123" cy="461665"/>
          </a:xfrm>
          <a:prstGeom prst="rect">
            <a:avLst/>
          </a:prstGeom>
          <a:noFill/>
          <a:ln w="9525">
            <a:noFill/>
            <a:miter lim="800000"/>
            <a:headEnd/>
            <a:tailEnd/>
          </a:ln>
        </p:spPr>
        <p:txBody>
          <a:bodyPr wrap="none">
            <a:spAutoFit/>
          </a:bodyPr>
          <a:lstStyle/>
          <a:p>
            <a:pPr algn="ctr"/>
            <a:r>
              <a:rPr lang="es-ES_tradnl" sz="1200" dirty="0">
                <a:latin typeface="Verdana" pitchFamily="34" charset="0"/>
              </a:rPr>
              <a:t>Educación</a:t>
            </a:r>
          </a:p>
          <a:p>
            <a:pPr algn="ctr"/>
            <a:r>
              <a:rPr lang="es-ES_tradnl" sz="1200" dirty="0" smtClean="0">
                <a:latin typeface="Verdana" pitchFamily="34" charset="0"/>
              </a:rPr>
              <a:t>Y Cultura</a:t>
            </a:r>
            <a:endParaRPr lang="es-ES" sz="1200" dirty="0">
              <a:latin typeface="Verdana" pitchFamily="34" charset="0"/>
            </a:endParaRPr>
          </a:p>
        </p:txBody>
      </p:sp>
      <p:sp>
        <p:nvSpPr>
          <p:cNvPr id="85000" name="Text Box 31"/>
          <p:cNvSpPr txBox="1">
            <a:spLocks noChangeArrowheads="1"/>
          </p:cNvSpPr>
          <p:nvPr/>
        </p:nvSpPr>
        <p:spPr bwMode="auto">
          <a:xfrm>
            <a:off x="3923928" y="5631631"/>
            <a:ext cx="1228221" cy="461665"/>
          </a:xfrm>
          <a:prstGeom prst="rect">
            <a:avLst/>
          </a:prstGeom>
          <a:noFill/>
          <a:ln w="9525">
            <a:noFill/>
            <a:miter lim="800000"/>
            <a:headEnd/>
            <a:tailEnd/>
          </a:ln>
        </p:spPr>
        <p:txBody>
          <a:bodyPr wrap="none">
            <a:spAutoFit/>
          </a:bodyPr>
          <a:lstStyle/>
          <a:p>
            <a:pPr algn="ctr"/>
            <a:r>
              <a:rPr lang="es-ES_tradnl" sz="1200" dirty="0" smtClean="0">
                <a:latin typeface="Verdana" pitchFamily="34" charset="0"/>
              </a:rPr>
              <a:t>Salud y</a:t>
            </a:r>
            <a:endParaRPr lang="es-ES_tradnl" sz="1200" dirty="0">
              <a:latin typeface="Verdana" pitchFamily="34" charset="0"/>
            </a:endParaRPr>
          </a:p>
          <a:p>
            <a:pPr algn="ctr"/>
            <a:r>
              <a:rPr lang="es-ES_tradnl" sz="1200" dirty="0">
                <a:latin typeface="Verdana" pitchFamily="34" charset="0"/>
              </a:rPr>
              <a:t>E</a:t>
            </a:r>
            <a:r>
              <a:rPr lang="es-ES_tradnl" sz="1200" dirty="0" smtClean="0">
                <a:latin typeface="Verdana" pitchFamily="34" charset="0"/>
              </a:rPr>
              <a:t>spiritualidad</a:t>
            </a:r>
            <a:endParaRPr lang="es-ES" sz="1200" dirty="0">
              <a:latin typeface="Verdana" pitchFamily="34" charset="0"/>
            </a:endParaRPr>
          </a:p>
        </p:txBody>
      </p:sp>
      <p:sp>
        <p:nvSpPr>
          <p:cNvPr id="85001" name="Text Box 32"/>
          <p:cNvSpPr txBox="1">
            <a:spLocks noChangeArrowheads="1"/>
          </p:cNvSpPr>
          <p:nvPr/>
        </p:nvSpPr>
        <p:spPr bwMode="auto">
          <a:xfrm>
            <a:off x="1721266" y="3016334"/>
            <a:ext cx="984565" cy="461665"/>
          </a:xfrm>
          <a:prstGeom prst="rect">
            <a:avLst/>
          </a:prstGeom>
          <a:noFill/>
          <a:ln w="9525">
            <a:noFill/>
            <a:miter lim="800000"/>
            <a:headEnd/>
            <a:tailEnd/>
          </a:ln>
        </p:spPr>
        <p:txBody>
          <a:bodyPr wrap="none">
            <a:spAutoFit/>
          </a:bodyPr>
          <a:lstStyle/>
          <a:p>
            <a:pPr algn="ctr"/>
            <a:r>
              <a:rPr lang="es-ES_tradnl" sz="1200" dirty="0">
                <a:latin typeface="Verdana" pitchFamily="34" charset="0"/>
              </a:rPr>
              <a:t>Economía </a:t>
            </a:r>
          </a:p>
          <a:p>
            <a:pPr algn="ctr"/>
            <a:r>
              <a:rPr lang="es-ES_tradnl" sz="1200" dirty="0">
                <a:latin typeface="Verdana" pitchFamily="34" charset="0"/>
              </a:rPr>
              <a:t>y finanzas</a:t>
            </a:r>
            <a:endParaRPr lang="es-ES" sz="1200" dirty="0">
              <a:latin typeface="Verdana" pitchFamily="34" charset="0"/>
            </a:endParaRPr>
          </a:p>
        </p:txBody>
      </p:sp>
      <p:sp>
        <p:nvSpPr>
          <p:cNvPr id="12" name="11 Elipse"/>
          <p:cNvSpPr/>
          <p:nvPr/>
        </p:nvSpPr>
        <p:spPr>
          <a:xfrm>
            <a:off x="4071938" y="3357563"/>
            <a:ext cx="928687" cy="92868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85004" name="12 CuadroTexto"/>
          <p:cNvSpPr txBox="1">
            <a:spLocks noChangeArrowheads="1"/>
          </p:cNvSpPr>
          <p:nvPr/>
        </p:nvSpPr>
        <p:spPr bwMode="auto">
          <a:xfrm>
            <a:off x="4075931" y="3501008"/>
            <a:ext cx="1000125" cy="646331"/>
          </a:xfrm>
          <a:prstGeom prst="rect">
            <a:avLst/>
          </a:prstGeom>
          <a:noFill/>
          <a:ln w="9525">
            <a:noFill/>
            <a:miter lim="800000"/>
            <a:headEnd/>
            <a:tailEnd/>
          </a:ln>
        </p:spPr>
        <p:txBody>
          <a:bodyPr>
            <a:spAutoFit/>
          </a:bodyPr>
          <a:lstStyle/>
          <a:p>
            <a:pPr algn="ctr"/>
            <a:r>
              <a:rPr lang="es-MX" sz="1200" dirty="0">
                <a:latin typeface="Verdana" pitchFamily="34" charset="0"/>
              </a:rPr>
              <a:t>Principios </a:t>
            </a:r>
          </a:p>
          <a:p>
            <a:pPr algn="ctr"/>
            <a:r>
              <a:rPr lang="es-MX" sz="1200" dirty="0">
                <a:latin typeface="Verdana" pitchFamily="34" charset="0"/>
              </a:rPr>
              <a:t>éticos y </a:t>
            </a:r>
            <a:r>
              <a:rPr lang="es-MX" sz="1200" dirty="0" smtClean="0">
                <a:latin typeface="Verdana" pitchFamily="34" charset="0"/>
              </a:rPr>
              <a:t>de diseño</a:t>
            </a:r>
            <a:endParaRPr lang="es-MX" sz="1200" dirty="0">
              <a:latin typeface="Verdana" pitchFamily="34" charset="0"/>
            </a:endParaRPr>
          </a:p>
        </p:txBody>
      </p:sp>
      <p:sp>
        <p:nvSpPr>
          <p:cNvPr id="13" name="1 Título"/>
          <p:cNvSpPr txBox="1">
            <a:spLocks/>
          </p:cNvSpPr>
          <p:nvPr/>
        </p:nvSpPr>
        <p:spPr>
          <a:xfrm>
            <a:off x="457200" y="404664"/>
            <a:ext cx="8229600" cy="576064"/>
          </a:xfrm>
          <a:prstGeom prst="rect">
            <a:avLst/>
          </a:prstGeom>
        </p:spPr>
        <p:style>
          <a:lnRef idx="0">
            <a:schemeClr val="accent1"/>
          </a:lnRef>
          <a:fillRef idx="3">
            <a:schemeClr val="accent1"/>
          </a:fillRef>
          <a:effectRef idx="3">
            <a:schemeClr val="accent1"/>
          </a:effectRef>
          <a:fontRef idx="minor">
            <a:schemeClr val="lt1"/>
          </a:fontRef>
        </p:style>
        <p:txBody>
          <a:bodyPr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1800" b="1"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t>
            </a:r>
            <a:r>
              <a:rPr kumimoji="0" lang="es-ES" sz="2400" b="1" i="0" u="none" strike="noStrike" kern="1200" cap="none" spc="0" normalizeH="0" baseline="0" noProof="0" dirty="0" smtClean="0">
                <a:ln>
                  <a:noFill/>
                </a:ln>
                <a:solidFill>
                  <a:schemeClr val="bg1"/>
                </a:solidFill>
                <a:effectLst/>
                <a:uLnTx/>
                <a:uFillTx/>
                <a:latin typeface="+mn-lt"/>
                <a:ea typeface="+mn-ea"/>
                <a:cs typeface="Arial" pitchFamily="34" charset="0"/>
              </a:rPr>
              <a:t>LA FLOR DE LA PERMACULTURA</a:t>
            </a:r>
            <a:endParaRPr kumimoji="0" lang="es-ES" sz="2400" b="0" i="0" u="none" strike="noStrike" kern="1200" cap="none" spc="0" normalizeH="0" baseline="0" noProof="0" dirty="0">
              <a:ln>
                <a:noFill/>
              </a:ln>
              <a:solidFill>
                <a:schemeClr val="lt1"/>
              </a:solidFill>
              <a:effectLst/>
              <a:uLnTx/>
              <a:uFillTx/>
              <a:latin typeface="+mn-lt"/>
              <a:ea typeface="+mn-ea"/>
              <a:cs typeface="+mn-cs"/>
            </a:endParaRPr>
          </a:p>
        </p:txBody>
      </p:sp>
      <p:pic>
        <p:nvPicPr>
          <p:cNvPr id="14" name="Picture 5" descr="F:\PETALOS 6\logotipo colibri\IMG_20180120_150010.jpg"/>
          <p:cNvPicPr>
            <a:picLocks noChangeAspect="1" noChangeArrowheads="1"/>
          </p:cNvPicPr>
          <p:nvPr/>
        </p:nvPicPr>
        <p:blipFill>
          <a:blip r:embed="rId3" cstate="print"/>
          <a:srcRect/>
          <a:stretch>
            <a:fillRect/>
          </a:stretch>
        </p:blipFill>
        <p:spPr bwMode="auto">
          <a:xfrm>
            <a:off x="89503" y="6065913"/>
            <a:ext cx="594065" cy="792087"/>
          </a:xfrm>
          <a:prstGeom prst="rect">
            <a:avLst/>
          </a:prstGeom>
          <a:noFill/>
        </p:spPr>
      </p:pic>
      <p:pic>
        <p:nvPicPr>
          <p:cNvPr id="15" name="4 Marcador de contenido" descr="sello COLOR GRANDE.jpg"/>
          <p:cNvPicPr>
            <a:picLocks noChangeAspect="1"/>
          </p:cNvPicPr>
          <p:nvPr/>
        </p:nvPicPr>
        <p:blipFill>
          <a:blip r:embed="rId4" cstate="print"/>
          <a:stretch>
            <a:fillRect/>
          </a:stretch>
        </p:blipFill>
        <p:spPr>
          <a:xfrm>
            <a:off x="8572801" y="6237352"/>
            <a:ext cx="463695" cy="504016"/>
          </a:xfrm>
          <a:prstGeom prst="rect">
            <a:avLst/>
          </a:prstGeom>
        </p:spPr>
      </p:pic>
    </p:spTree>
    <p:extLst>
      <p:ext uri="{BB962C8B-B14F-4D97-AF65-F5344CB8AC3E}">
        <p14:creationId xmlns:p14="http://schemas.microsoft.com/office/powerpoint/2010/main" xmlns="" val="2554079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GENERACIÓN DE RIQUEZA Y EMPLEO</a:t>
            </a:r>
            <a:endParaRPr lang="es-ES" sz="2400" dirty="0"/>
          </a:p>
        </p:txBody>
      </p:sp>
      <p:sp>
        <p:nvSpPr>
          <p:cNvPr id="5" name="4 CuadroTexto"/>
          <p:cNvSpPr txBox="1"/>
          <p:nvPr/>
        </p:nvSpPr>
        <p:spPr>
          <a:xfrm>
            <a:off x="2699792" y="1700808"/>
            <a:ext cx="5786478" cy="5632311"/>
          </a:xfrm>
          <a:prstGeom prst="rect">
            <a:avLst/>
          </a:prstGeom>
          <a:noFill/>
        </p:spPr>
        <p:txBody>
          <a:bodyPr wrap="square" rtlCol="0">
            <a:spAutoFit/>
          </a:bodyPr>
          <a:lstStyle/>
          <a:p>
            <a:pPr algn="just"/>
            <a:r>
              <a:rPr lang="es-ES_tradnl" dirty="0" smtClean="0">
                <a:solidFill>
                  <a:srgbClr val="1318DD"/>
                </a:solidFill>
              </a:rPr>
              <a:t>Asignatura obligada de toda nuestra comunidad  cooperativista… incluida iniciación y experimentación de los más pequeños, es el </a:t>
            </a:r>
            <a:r>
              <a:rPr lang="es-ES_tradnl" b="1" dirty="0" smtClean="0">
                <a:solidFill>
                  <a:srgbClr val="1318DD"/>
                </a:solidFill>
              </a:rPr>
              <a:t>Huerto Familiar, </a:t>
            </a:r>
            <a:r>
              <a:rPr lang="es-ES_tradnl" dirty="0" smtClean="0">
                <a:solidFill>
                  <a:srgbClr val="1318DD"/>
                </a:solidFill>
              </a:rPr>
              <a:t>que es la base que sustenta la economía de toda la familia y por ende motor económico del país.</a:t>
            </a:r>
          </a:p>
          <a:p>
            <a:pPr algn="just"/>
            <a:endParaRPr lang="es-ES_tradnl" dirty="0" smtClean="0">
              <a:solidFill>
                <a:srgbClr val="1318DD"/>
              </a:solidFill>
            </a:endParaRPr>
          </a:p>
          <a:p>
            <a:pPr algn="just"/>
            <a:r>
              <a:rPr lang="es-ES_tradnl" dirty="0" smtClean="0">
                <a:solidFill>
                  <a:srgbClr val="1318DD"/>
                </a:solidFill>
              </a:rPr>
              <a:t>Con las técnicas de producción y la obtención en la Granja-escuela de alimentos de alto valor añadido, se genera una economía que permite promover sociedades mercantiles que a su vez </a:t>
            </a:r>
            <a:r>
              <a:rPr lang="es-ES_tradnl" u="sng" dirty="0" smtClean="0">
                <a:solidFill>
                  <a:srgbClr val="1318DD"/>
                </a:solidFill>
              </a:rPr>
              <a:t>generan empleo y riqueza</a:t>
            </a:r>
            <a:r>
              <a:rPr lang="es-ES_tradnl" dirty="0" smtClean="0">
                <a:solidFill>
                  <a:srgbClr val="1318DD"/>
                </a:solidFill>
              </a:rPr>
              <a:t> en el núcleo de la comunidad cooperativista.</a:t>
            </a:r>
          </a:p>
          <a:p>
            <a:pPr algn="just"/>
            <a:endParaRPr lang="es-ES_tradnl" dirty="0" smtClean="0">
              <a:solidFill>
                <a:srgbClr val="1318DD"/>
              </a:solidFill>
            </a:endParaRPr>
          </a:p>
          <a:p>
            <a:pPr algn="just"/>
            <a:r>
              <a:rPr lang="es-ES_tradnl" dirty="0" smtClean="0">
                <a:solidFill>
                  <a:srgbClr val="1318DD"/>
                </a:solidFill>
              </a:rPr>
              <a:t>Una vez cubierta la alimentación básica y con el excedente que genera, se podrá acometer otras fuentes de ingreso relacionadas con las preferencias y el crecimiento de una economía Azul en la Granja-escuela.</a:t>
            </a:r>
          </a:p>
          <a:p>
            <a:pPr algn="just"/>
            <a:endParaRPr lang="es-ES_tradnl" dirty="0" smtClean="0">
              <a:solidFill>
                <a:srgbClr val="1318DD"/>
              </a:solidFill>
            </a:endParaRPr>
          </a:p>
          <a:p>
            <a:pPr algn="just"/>
            <a:endParaRPr lang="es-ES_tradnl" dirty="0" smtClean="0"/>
          </a:p>
          <a:p>
            <a:pPr algn="just"/>
            <a:endParaRPr lang="es-ES" dirty="0" smtClean="0"/>
          </a:p>
          <a:p>
            <a:pPr algn="just"/>
            <a:endParaRPr lang="es-ES" dirty="0"/>
          </a:p>
        </p:txBody>
      </p:sp>
      <p:pic>
        <p:nvPicPr>
          <p:cNvPr id="6" name="5 Imagen" descr="ahorro.jpg"/>
          <p:cNvPicPr>
            <a:picLocks noChangeAspect="1"/>
          </p:cNvPicPr>
          <p:nvPr/>
        </p:nvPicPr>
        <p:blipFill>
          <a:blip r:embed="rId2" cstate="print"/>
          <a:stretch>
            <a:fillRect/>
          </a:stretch>
        </p:blipFill>
        <p:spPr>
          <a:xfrm>
            <a:off x="771505" y="3143258"/>
            <a:ext cx="942975" cy="1428750"/>
          </a:xfrm>
          <a:prstGeom prst="rect">
            <a:avLst/>
          </a:prstGeom>
          <a:ln>
            <a:noFill/>
          </a:ln>
          <a:effectLst>
            <a:outerShdw blurRad="292100" dist="139700" dir="2700000" algn="tl" rotWithShape="0">
              <a:srgbClr val="333333">
                <a:alpha val="65000"/>
              </a:srgbClr>
            </a:outerShdw>
          </a:effectLst>
        </p:spPr>
      </p:pic>
      <p:pic>
        <p:nvPicPr>
          <p:cNvPr id="8" name="7 Imagen" descr="composición frutas.jpg"/>
          <p:cNvPicPr>
            <a:picLocks noChangeAspect="1"/>
          </p:cNvPicPr>
          <p:nvPr/>
        </p:nvPicPr>
        <p:blipFill>
          <a:blip r:embed="rId3" cstate="print"/>
          <a:stretch>
            <a:fillRect/>
          </a:stretch>
        </p:blipFill>
        <p:spPr>
          <a:xfrm>
            <a:off x="766986" y="1643050"/>
            <a:ext cx="1428750" cy="1028700"/>
          </a:xfrm>
          <a:prstGeom prst="rect">
            <a:avLst/>
          </a:prstGeom>
          <a:ln>
            <a:noFill/>
          </a:ln>
          <a:effectLst>
            <a:outerShdw blurRad="292100" dist="139700" dir="2700000" algn="tl" rotWithShape="0">
              <a:srgbClr val="333333">
                <a:alpha val="65000"/>
              </a:srgbClr>
            </a:outerShdw>
          </a:effectLst>
        </p:spPr>
      </p:pic>
      <p:pic>
        <p:nvPicPr>
          <p:cNvPr id="9" name="8 Imagen" descr="manosestrechandose.jpg"/>
          <p:cNvPicPr>
            <a:picLocks noChangeAspect="1"/>
          </p:cNvPicPr>
          <p:nvPr/>
        </p:nvPicPr>
        <p:blipFill>
          <a:blip r:embed="rId4" cstate="print"/>
          <a:stretch>
            <a:fillRect/>
          </a:stretch>
        </p:blipFill>
        <p:spPr>
          <a:xfrm>
            <a:off x="766536" y="5143512"/>
            <a:ext cx="1429200" cy="938508"/>
          </a:xfrm>
          <a:prstGeom prst="rect">
            <a:avLst/>
          </a:prstGeom>
          <a:ln>
            <a:noFill/>
          </a:ln>
          <a:effectLst>
            <a:outerShdw blurRad="292100" dist="139700" dir="2700000" algn="tl" rotWithShape="0">
              <a:srgbClr val="333333">
                <a:alpha val="65000"/>
              </a:srgbClr>
            </a:outerShdw>
          </a:effectLst>
        </p:spPr>
      </p:pic>
      <p:pic>
        <p:nvPicPr>
          <p:cNvPr id="10" name="Picture 5" descr="F:\PETALOS 6\logotipo colibri\IMG_20180120_150010.jpg"/>
          <p:cNvPicPr>
            <a:picLocks noChangeAspect="1" noChangeArrowheads="1"/>
          </p:cNvPicPr>
          <p:nvPr/>
        </p:nvPicPr>
        <p:blipFill>
          <a:blip r:embed="rId5" cstate="print"/>
          <a:srcRect/>
          <a:stretch>
            <a:fillRect/>
          </a:stretch>
        </p:blipFill>
        <p:spPr bwMode="auto">
          <a:xfrm>
            <a:off x="89503" y="6065913"/>
            <a:ext cx="594065" cy="792087"/>
          </a:xfrm>
          <a:prstGeom prst="rect">
            <a:avLst/>
          </a:prstGeom>
          <a:noFill/>
        </p:spPr>
      </p:pic>
      <p:pic>
        <p:nvPicPr>
          <p:cNvPr id="11" name="4 Marcador de contenido" descr="sello COLOR GRANDE.jpg"/>
          <p:cNvPicPr>
            <a:picLocks noChangeAspect="1"/>
          </p:cNvPicPr>
          <p:nvPr/>
        </p:nvPicPr>
        <p:blipFill>
          <a:blip r:embed="rId6"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GENERACIÓN DE RIQUEZA Y EMPLEO</a:t>
            </a:r>
            <a:endParaRPr lang="es-ES" sz="2400" dirty="0"/>
          </a:p>
        </p:txBody>
      </p:sp>
      <p:pic>
        <p:nvPicPr>
          <p:cNvPr id="4" name="Picture 5" descr="F:\PETALOS 6\logotipo colibri\IMG_20180120_150010.jpg"/>
          <p:cNvPicPr>
            <a:picLocks noChangeAspect="1" noChangeArrowheads="1"/>
          </p:cNvPicPr>
          <p:nvPr/>
        </p:nvPicPr>
        <p:blipFill>
          <a:blip r:embed="rId3" cstate="print"/>
          <a:srcRect/>
          <a:stretch>
            <a:fillRect/>
          </a:stretch>
        </p:blipFill>
        <p:spPr bwMode="auto">
          <a:xfrm>
            <a:off x="89503" y="6065913"/>
            <a:ext cx="594065" cy="792087"/>
          </a:xfrm>
          <a:prstGeom prst="rect">
            <a:avLst/>
          </a:prstGeom>
          <a:noFill/>
        </p:spPr>
      </p:pic>
      <p:pic>
        <p:nvPicPr>
          <p:cNvPr id="5" name="4 Marcador de contenido" descr="sello COLOR GRANDE.jpg"/>
          <p:cNvPicPr>
            <a:picLocks noChangeAspect="1"/>
          </p:cNvPicPr>
          <p:nvPr/>
        </p:nvPicPr>
        <p:blipFill>
          <a:blip r:embed="rId4" cstate="print"/>
          <a:stretch>
            <a:fillRect/>
          </a:stretch>
        </p:blipFill>
        <p:spPr>
          <a:xfrm>
            <a:off x="8572801" y="6237352"/>
            <a:ext cx="463695" cy="504016"/>
          </a:xfrm>
          <a:prstGeom prst="rect">
            <a:avLst/>
          </a:prstGeom>
        </p:spPr>
      </p:pic>
      <p:graphicFrame>
        <p:nvGraphicFramePr>
          <p:cNvPr id="87043" name="Object 3"/>
          <p:cNvGraphicFramePr>
            <a:graphicFrameLocks noChangeAspect="1"/>
          </p:cNvGraphicFramePr>
          <p:nvPr/>
        </p:nvGraphicFramePr>
        <p:xfrm>
          <a:off x="467544" y="1421571"/>
          <a:ext cx="8234883" cy="4501392"/>
        </p:xfrm>
        <a:graphic>
          <a:graphicData uri="http://schemas.openxmlformats.org/presentationml/2006/ole">
            <p:oleObj spid="_x0000_s87059" name="Documento" r:id="rId5" imgW="9125384" imgH="4988010" progId="Word.Document.12">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cs typeface="Arial" pitchFamily="34" charset="0"/>
              </a:rPr>
              <a:t> PRESENTACIÓN</a:t>
            </a:r>
            <a:endParaRPr lang="es-ES" sz="2400" b="1" dirty="0">
              <a:cs typeface="Arial" pitchFamily="34" charset="0"/>
            </a:endParaRPr>
          </a:p>
        </p:txBody>
      </p:sp>
      <p:sp>
        <p:nvSpPr>
          <p:cNvPr id="7" name="6 CuadroTexto"/>
          <p:cNvSpPr txBox="1"/>
          <p:nvPr/>
        </p:nvSpPr>
        <p:spPr>
          <a:xfrm>
            <a:off x="3779912" y="1484784"/>
            <a:ext cx="4896544" cy="4801314"/>
          </a:xfrm>
          <a:prstGeom prst="rect">
            <a:avLst/>
          </a:prstGeom>
          <a:noFill/>
          <a:effectLst/>
        </p:spPr>
        <p:txBody>
          <a:bodyPr wrap="square" rtlCol="0">
            <a:spAutoFit/>
          </a:bodyPr>
          <a:lstStyle/>
          <a:p>
            <a:pPr algn="just"/>
            <a:r>
              <a:rPr lang="es-ES" dirty="0">
                <a:solidFill>
                  <a:srgbClr val="1318DD"/>
                </a:solidFill>
                <a:cs typeface="Arial" pitchFamily="34" charset="0"/>
              </a:rPr>
              <a:t>La </a:t>
            </a:r>
            <a:r>
              <a:rPr lang="es-ES" b="1" dirty="0" smtClean="0">
                <a:solidFill>
                  <a:srgbClr val="FF0000"/>
                </a:solidFill>
                <a:cs typeface="Arial" pitchFamily="34" charset="0"/>
              </a:rPr>
              <a:t>Asociación Civil</a:t>
            </a:r>
            <a:r>
              <a:rPr lang="es-ES" dirty="0" smtClean="0">
                <a:solidFill>
                  <a:srgbClr val="1318DD"/>
                </a:solidFill>
                <a:cs typeface="Arial" pitchFamily="34" charset="0"/>
              </a:rPr>
              <a:t>, </a:t>
            </a:r>
            <a:r>
              <a:rPr lang="es-ES" dirty="0">
                <a:solidFill>
                  <a:srgbClr val="1318DD"/>
                </a:solidFill>
                <a:cs typeface="Arial" pitchFamily="34" charset="0"/>
              </a:rPr>
              <a:t>es una entidad sin ánimo de lucro, clasificada </a:t>
            </a:r>
            <a:r>
              <a:rPr lang="es-ES" dirty="0">
                <a:solidFill>
                  <a:srgbClr val="FF0000"/>
                </a:solidFill>
                <a:cs typeface="Arial" pitchFamily="34" charset="0"/>
              </a:rPr>
              <a:t>como fundación de asistencia e inclusión social, de cooperación para el desarrollo y defensa de los derechos humanos, por Orden Ministerial de fecha 13 de abril de 2007 y registrada bajo el nº </a:t>
            </a:r>
            <a:r>
              <a:rPr lang="es-ES" dirty="0" smtClean="0">
                <a:solidFill>
                  <a:srgbClr val="FF0000"/>
                </a:solidFill>
                <a:cs typeface="Arial" pitchFamily="34" charset="0"/>
              </a:rPr>
              <a:t>XXXXXX. </a:t>
            </a:r>
            <a:r>
              <a:rPr lang="es-ES" dirty="0" smtClean="0">
                <a:solidFill>
                  <a:srgbClr val="FF0000"/>
                </a:solidFill>
                <a:cs typeface="Arial" pitchFamily="34" charset="0"/>
              </a:rPr>
              <a:t>(Poner cualquier otra información oficial relativa al registro de la fundación, </a:t>
            </a:r>
            <a:r>
              <a:rPr lang="es-ES" dirty="0" err="1" smtClean="0">
                <a:solidFill>
                  <a:srgbClr val="FF0000"/>
                </a:solidFill>
                <a:cs typeface="Arial" pitchFamily="34" charset="0"/>
              </a:rPr>
              <a:t>ong</a:t>
            </a:r>
            <a:r>
              <a:rPr lang="es-ES" dirty="0" smtClean="0">
                <a:solidFill>
                  <a:srgbClr val="FF0000"/>
                </a:solidFill>
                <a:cs typeface="Arial" pitchFamily="34" charset="0"/>
              </a:rPr>
              <a:t>, asociación civil, o etc.</a:t>
            </a:r>
          </a:p>
          <a:p>
            <a:pPr algn="just"/>
            <a:r>
              <a:rPr lang="es-ES" b="1" i="1" dirty="0" smtClean="0">
                <a:solidFill>
                  <a:srgbClr val="FF0000"/>
                </a:solidFill>
                <a:cs typeface="Arial" pitchFamily="34" charset="0"/>
              </a:rPr>
              <a:t>(</a:t>
            </a:r>
            <a:r>
              <a:rPr lang="es-ES" b="1" i="1" dirty="0" smtClean="0">
                <a:solidFill>
                  <a:srgbClr val="FF0000"/>
                </a:solidFill>
                <a:cs typeface="Arial" pitchFamily="34" charset="0"/>
              </a:rPr>
              <a:t>T</a:t>
            </a:r>
            <a:r>
              <a:rPr lang="es-ES" b="1" i="1" dirty="0" smtClean="0">
                <a:solidFill>
                  <a:srgbClr val="FF0000"/>
                </a:solidFill>
                <a:cs typeface="Arial" pitchFamily="34" charset="0"/>
              </a:rPr>
              <a:t>odo lo de color rojo es para adaptarlo según el sitio).</a:t>
            </a:r>
            <a:endParaRPr lang="es-ES" b="1" i="1" dirty="0" smtClean="0">
              <a:solidFill>
                <a:srgbClr val="FF0000"/>
              </a:solidFill>
              <a:cs typeface="Arial" pitchFamily="34" charset="0"/>
            </a:endParaRPr>
          </a:p>
          <a:p>
            <a:pPr algn="just"/>
            <a:endParaRPr lang="es-ES" dirty="0" smtClean="0">
              <a:solidFill>
                <a:srgbClr val="1318DD"/>
              </a:solidFill>
              <a:cs typeface="Arial" pitchFamily="34" charset="0"/>
            </a:endParaRPr>
          </a:p>
          <a:p>
            <a:pPr algn="just"/>
            <a:r>
              <a:rPr lang="es-ES" dirty="0" smtClean="0">
                <a:solidFill>
                  <a:srgbClr val="1318DD"/>
                </a:solidFill>
                <a:cs typeface="Arial" pitchFamily="34" charset="0"/>
              </a:rPr>
              <a:t>La Asociación se crea por una vocación de servicio a los más desfavorecidos, con el impulso de aplicar soluciones, que sin la necesidad de aportaciones económicas de gran relevancia, resuelvan los problemas más acuciantes de los pueblos, elevando su bienestar y calidad de vida.</a:t>
            </a:r>
            <a:endParaRPr lang="es-ES" dirty="0">
              <a:solidFill>
                <a:srgbClr val="1318DD"/>
              </a:solidFill>
              <a:cs typeface="Arial" pitchFamily="34" charset="0"/>
            </a:endParaRPr>
          </a:p>
        </p:txBody>
      </p:sp>
      <p:pic>
        <p:nvPicPr>
          <p:cNvPr id="67585" name="Picture 1" descr="G:\archivos del disco\CARLITOS\OPENING\FOTOS\untitled.bmp"/>
          <p:cNvPicPr>
            <a:picLocks noChangeAspect="1" noChangeArrowheads="1"/>
          </p:cNvPicPr>
          <p:nvPr/>
        </p:nvPicPr>
        <p:blipFill>
          <a:blip r:embed="rId2" cstate="print"/>
          <a:srcRect/>
          <a:stretch>
            <a:fillRect/>
          </a:stretch>
        </p:blipFill>
        <p:spPr bwMode="auto">
          <a:xfrm>
            <a:off x="467545" y="1556792"/>
            <a:ext cx="3006784" cy="4392488"/>
          </a:xfrm>
          <a:prstGeom prst="rect">
            <a:avLst/>
          </a:prstGeom>
          <a:ln>
            <a:noFill/>
          </a:ln>
          <a:effectLst>
            <a:outerShdw blurRad="292100" dist="139700" dir="2700000" algn="tl" rotWithShape="0">
              <a:srgbClr val="333333">
                <a:alpha val="65000"/>
              </a:srgbClr>
            </a:outerShdw>
          </a:effectLst>
        </p:spPr>
      </p:pic>
      <p:pic>
        <p:nvPicPr>
          <p:cNvPr id="8" name="Picture 5" descr="F:\PETALOS 6\logotipo colibri\IMG_20180120_150010.jpg"/>
          <p:cNvPicPr>
            <a:picLocks noChangeAspect="1" noChangeArrowheads="1"/>
          </p:cNvPicPr>
          <p:nvPr/>
        </p:nvPicPr>
        <p:blipFill>
          <a:blip r:embed="rId3" cstate="print"/>
          <a:srcRect/>
          <a:stretch>
            <a:fillRect/>
          </a:stretch>
        </p:blipFill>
        <p:spPr bwMode="auto">
          <a:xfrm>
            <a:off x="89503" y="6065913"/>
            <a:ext cx="594065" cy="792087"/>
          </a:xfrm>
          <a:prstGeom prst="rect">
            <a:avLst/>
          </a:prstGeom>
          <a:noFill/>
        </p:spPr>
      </p:pic>
      <p:pic>
        <p:nvPicPr>
          <p:cNvPr id="9" name="4 Marcador de contenido" descr="sello COLOR GRANDE.jpg"/>
          <p:cNvPicPr>
            <a:picLocks noChangeAspect="1"/>
          </p:cNvPicPr>
          <p:nvPr/>
        </p:nvPicPr>
        <p:blipFill>
          <a:blip r:embed="rId4"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METODOLOGÍA</a:t>
            </a:r>
            <a:endParaRPr lang="es-ES" sz="2400" dirty="0"/>
          </a:p>
        </p:txBody>
      </p:sp>
      <p:sp>
        <p:nvSpPr>
          <p:cNvPr id="10" name="9 CuadroTexto"/>
          <p:cNvSpPr txBox="1"/>
          <p:nvPr/>
        </p:nvSpPr>
        <p:spPr>
          <a:xfrm>
            <a:off x="2857488" y="1772816"/>
            <a:ext cx="5643602" cy="4247317"/>
          </a:xfrm>
          <a:prstGeom prst="rect">
            <a:avLst/>
          </a:prstGeom>
          <a:noFill/>
        </p:spPr>
        <p:txBody>
          <a:bodyPr wrap="square" rtlCol="0">
            <a:spAutoFit/>
          </a:bodyPr>
          <a:lstStyle/>
          <a:p>
            <a:pPr algn="just"/>
            <a:r>
              <a:rPr lang="es-ES_tradnl" dirty="0" smtClean="0">
                <a:solidFill>
                  <a:srgbClr val="1318DD"/>
                </a:solidFill>
              </a:rPr>
              <a:t>La edificación o construcción de la granja escuela dependerá de las circunstancias específicas del lugar en el que se realice. </a:t>
            </a:r>
          </a:p>
          <a:p>
            <a:pPr algn="just"/>
            <a:endParaRPr lang="es-ES_tradnl" dirty="0" smtClean="0">
              <a:solidFill>
                <a:srgbClr val="1318DD"/>
              </a:solidFill>
            </a:endParaRPr>
          </a:p>
          <a:p>
            <a:pPr algn="just"/>
            <a:r>
              <a:rPr lang="es-ES_tradnl" dirty="0" smtClean="0">
                <a:solidFill>
                  <a:srgbClr val="1318DD"/>
                </a:solidFill>
              </a:rPr>
              <a:t>El aprovechamiento de espacios ya existentes (escuelas, comunidades rurales) como lugar de apoyo en los sitios que se acometa </a:t>
            </a:r>
            <a:r>
              <a:rPr lang="es-ES_tradnl" b="1" dirty="0" smtClean="0">
                <a:solidFill>
                  <a:srgbClr val="1318DD"/>
                </a:solidFill>
              </a:rPr>
              <a:t>REDESGEA</a:t>
            </a:r>
            <a:r>
              <a:rPr lang="es-ES_tradnl" dirty="0" smtClean="0">
                <a:solidFill>
                  <a:srgbClr val="1318DD"/>
                </a:solidFill>
              </a:rPr>
              <a:t>, será el método más eficaz y rápido de implementación como forma de inicio en el desarrollo del Proyecto. </a:t>
            </a:r>
          </a:p>
          <a:p>
            <a:pPr algn="just"/>
            <a:endParaRPr lang="es-ES_tradnl" dirty="0" smtClean="0">
              <a:solidFill>
                <a:srgbClr val="1318DD"/>
              </a:solidFill>
            </a:endParaRPr>
          </a:p>
          <a:p>
            <a:pPr algn="just"/>
            <a:r>
              <a:rPr lang="es-ES_tradnl" dirty="0" smtClean="0">
                <a:solidFill>
                  <a:srgbClr val="1318DD"/>
                </a:solidFill>
              </a:rPr>
              <a:t>La utilización de materiales autóctonos (</a:t>
            </a:r>
            <a:r>
              <a:rPr lang="es-ES_tradnl" dirty="0" err="1" smtClean="0">
                <a:solidFill>
                  <a:srgbClr val="1318DD"/>
                </a:solidFill>
              </a:rPr>
              <a:t>hiper</a:t>
            </a:r>
            <a:r>
              <a:rPr lang="es-ES_tradnl" dirty="0" smtClean="0">
                <a:solidFill>
                  <a:srgbClr val="1318DD"/>
                </a:solidFill>
              </a:rPr>
              <a:t>-adobe, etc.) para la construcción de las granjas escuelas, será otro método eficaz y autosustentable que marcará la diferencia. </a:t>
            </a:r>
            <a:endParaRPr lang="es-ES" dirty="0" smtClean="0">
              <a:solidFill>
                <a:srgbClr val="1318DD"/>
              </a:solidFill>
            </a:endParaRPr>
          </a:p>
          <a:p>
            <a:endParaRPr lang="es-ES" dirty="0"/>
          </a:p>
        </p:txBody>
      </p:sp>
      <p:pic>
        <p:nvPicPr>
          <p:cNvPr id="11" name="Picture 1" descr="C:\Users\usu\Desktop\PETALOS 6\PROYECTO 6PÉTALOS\108bqjp.png"/>
          <p:cNvPicPr>
            <a:picLocks noChangeAspect="1" noChangeArrowheads="1"/>
          </p:cNvPicPr>
          <p:nvPr/>
        </p:nvPicPr>
        <p:blipFill>
          <a:blip r:embed="rId2" cstate="print">
            <a:lum contrast="10000"/>
          </a:blip>
          <a:srcRect/>
          <a:stretch>
            <a:fillRect/>
          </a:stretch>
        </p:blipFill>
        <p:spPr bwMode="auto">
          <a:xfrm>
            <a:off x="683568" y="1628800"/>
            <a:ext cx="1512168" cy="1512168"/>
          </a:xfrm>
          <a:prstGeom prst="rect">
            <a:avLst/>
          </a:prstGeom>
          <a:effectLst>
            <a:outerShdw blurRad="292100" dist="139700" dir="2700000" algn="ctr" rotWithShape="0">
              <a:srgbClr val="000000">
                <a:alpha val="62000"/>
              </a:srgbClr>
            </a:outerShdw>
          </a:effectLst>
        </p:spPr>
      </p:pic>
      <p:pic>
        <p:nvPicPr>
          <p:cNvPr id="43017" name="Picture 9" descr="C:\Users\usu\Desktop\PETALOS 6\PROYECTO 6PÉTALOS\casadomo.jpg"/>
          <p:cNvPicPr>
            <a:picLocks noChangeAspect="1" noChangeArrowheads="1"/>
          </p:cNvPicPr>
          <p:nvPr/>
        </p:nvPicPr>
        <p:blipFill>
          <a:blip r:embed="rId3" cstate="print">
            <a:lum contrast="10000"/>
          </a:blip>
          <a:srcRect/>
          <a:stretch>
            <a:fillRect/>
          </a:stretch>
        </p:blipFill>
        <p:spPr bwMode="auto">
          <a:xfrm>
            <a:off x="683568" y="3645024"/>
            <a:ext cx="1584176" cy="2114957"/>
          </a:xfrm>
          <a:prstGeom prst="rect">
            <a:avLst/>
          </a:prstGeom>
          <a:effectLst>
            <a:outerShdw blurRad="292100" dist="139700" dir="2700000" algn="ctr" rotWithShape="0">
              <a:srgbClr val="000000">
                <a:alpha val="62000"/>
              </a:srgbClr>
            </a:outerShdw>
          </a:effectLst>
        </p:spPr>
      </p:pic>
      <p:pic>
        <p:nvPicPr>
          <p:cNvPr id="7" name="Picture 5" descr="F:\PETALOS 6\logotipo colibri\IMG_20180120_150010.jpg"/>
          <p:cNvPicPr>
            <a:picLocks noChangeAspect="1" noChangeArrowheads="1"/>
          </p:cNvPicPr>
          <p:nvPr/>
        </p:nvPicPr>
        <p:blipFill>
          <a:blip r:embed="rId4" cstate="print"/>
          <a:srcRect/>
          <a:stretch>
            <a:fillRect/>
          </a:stretch>
        </p:blipFill>
        <p:spPr bwMode="auto">
          <a:xfrm>
            <a:off x="89503" y="6065913"/>
            <a:ext cx="594065" cy="792087"/>
          </a:xfrm>
          <a:prstGeom prst="rect">
            <a:avLst/>
          </a:prstGeom>
          <a:noFill/>
        </p:spPr>
      </p:pic>
      <p:pic>
        <p:nvPicPr>
          <p:cNvPr id="8" name="4 Marcador de contenido" descr="sello COLOR GRANDE.jpg"/>
          <p:cNvPicPr>
            <a:picLocks noChangeAspect="1"/>
          </p:cNvPicPr>
          <p:nvPr/>
        </p:nvPicPr>
        <p:blipFill>
          <a:blip r:embed="rId5"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COSTES Y CRONOGRAMA</a:t>
            </a:r>
            <a:endParaRPr lang="es-ES" sz="2400" dirty="0"/>
          </a:p>
        </p:txBody>
      </p:sp>
      <p:pic>
        <p:nvPicPr>
          <p:cNvPr id="5" name="4 Imagen" descr="torre monedas.jpg"/>
          <p:cNvPicPr>
            <a:picLocks noChangeAspect="1"/>
          </p:cNvPicPr>
          <p:nvPr/>
        </p:nvPicPr>
        <p:blipFill>
          <a:blip r:embed="rId2" cstate="print"/>
          <a:stretch>
            <a:fillRect/>
          </a:stretch>
        </p:blipFill>
        <p:spPr>
          <a:xfrm>
            <a:off x="1134668" y="4653136"/>
            <a:ext cx="1421107" cy="1716782"/>
          </a:xfrm>
          <a:prstGeom prst="rect">
            <a:avLst/>
          </a:prstGeom>
          <a:ln>
            <a:noFill/>
          </a:ln>
          <a:effectLst>
            <a:outerShdw blurRad="292100" dist="139700" dir="2700000" algn="tl" rotWithShape="0">
              <a:srgbClr val="333333">
                <a:alpha val="65000"/>
              </a:srgbClr>
            </a:outerShdw>
          </a:effectLst>
        </p:spPr>
      </p:pic>
      <p:sp>
        <p:nvSpPr>
          <p:cNvPr id="11" name="10 CuadroTexto"/>
          <p:cNvSpPr txBox="1"/>
          <p:nvPr/>
        </p:nvSpPr>
        <p:spPr>
          <a:xfrm>
            <a:off x="539552" y="1412776"/>
            <a:ext cx="8032976" cy="3939540"/>
          </a:xfrm>
          <a:prstGeom prst="rect">
            <a:avLst/>
          </a:prstGeom>
          <a:noFill/>
        </p:spPr>
        <p:txBody>
          <a:bodyPr wrap="square" rtlCol="0">
            <a:spAutoFit/>
          </a:bodyPr>
          <a:lstStyle/>
          <a:p>
            <a:pPr algn="just"/>
            <a:r>
              <a:rPr lang="es-ES" dirty="0" smtClean="0">
                <a:solidFill>
                  <a:srgbClr val="1318DD"/>
                </a:solidFill>
              </a:rPr>
              <a:t>Los costes total del proyecto resultan de la suma de los costes de construcción de cada vivienda con un total de 6 viviendas + el módulo central polivalente que se estimará en un costo igual al de la vivienda + la dotación para emprender actividades funcionales de granja-escuela y + el porcentaje para la dirección y administración del proyecto.</a:t>
            </a:r>
          </a:p>
          <a:p>
            <a:pPr algn="just"/>
            <a:endParaRPr lang="es-ES" sz="800" dirty="0" smtClean="0">
              <a:solidFill>
                <a:srgbClr val="1318DD"/>
              </a:solidFill>
            </a:endParaRPr>
          </a:p>
          <a:p>
            <a:pPr algn="just"/>
            <a:r>
              <a:rPr lang="es-ES" b="1" dirty="0" smtClean="0">
                <a:solidFill>
                  <a:srgbClr val="1318DD"/>
                </a:solidFill>
              </a:rPr>
              <a:t>Coste total creación granja escuela piloto en $ pesos mexicanos:</a:t>
            </a:r>
          </a:p>
          <a:p>
            <a:pPr algn="just"/>
            <a:r>
              <a:rPr lang="es-ES" dirty="0" smtClean="0">
                <a:solidFill>
                  <a:srgbClr val="1318DD"/>
                </a:solidFill>
              </a:rPr>
              <a:t>6 viviendas + 1 módulo central = $ 3,521,589 + 25% Dotación infraestructura funcional de granja escuela + 10% dirección y administración del Proyecto.</a:t>
            </a:r>
          </a:p>
          <a:p>
            <a:pPr algn="just"/>
            <a:endParaRPr lang="es-ES" sz="800" dirty="0" smtClean="0">
              <a:solidFill>
                <a:srgbClr val="1318DD"/>
              </a:solidFill>
            </a:endParaRPr>
          </a:p>
          <a:p>
            <a:pPr algn="just"/>
            <a:r>
              <a:rPr lang="es-ES_tradnl" dirty="0" smtClean="0">
                <a:solidFill>
                  <a:srgbClr val="1318DD"/>
                </a:solidFill>
              </a:rPr>
              <a:t>El coste estimado del Centro Residencial de Capacitación granja escuela </a:t>
            </a:r>
            <a:r>
              <a:rPr lang="es-ES_tradnl" b="1" dirty="0" smtClean="0">
                <a:solidFill>
                  <a:srgbClr val="1318DD"/>
                </a:solidFill>
              </a:rPr>
              <a:t>REDESGEA</a:t>
            </a:r>
            <a:r>
              <a:rPr lang="es-ES_tradnl" dirty="0" smtClean="0">
                <a:solidFill>
                  <a:srgbClr val="1318DD"/>
                </a:solidFill>
              </a:rPr>
              <a:t> será de:  </a:t>
            </a:r>
            <a:r>
              <a:rPr lang="es-ES_tradnl" b="1" dirty="0" smtClean="0">
                <a:solidFill>
                  <a:srgbClr val="1318DD"/>
                </a:solidFill>
              </a:rPr>
              <a:t>$ </a:t>
            </a:r>
            <a:r>
              <a:rPr lang="es-ES_tradnl" b="1" dirty="0" smtClean="0">
                <a:solidFill>
                  <a:srgbClr val="1318DD"/>
                </a:solidFill>
              </a:rPr>
              <a:t>4,754,145 </a:t>
            </a:r>
            <a:r>
              <a:rPr lang="es-ES_tradnl" dirty="0" smtClean="0">
                <a:solidFill>
                  <a:srgbClr val="FF0000"/>
                </a:solidFill>
              </a:rPr>
              <a:t>(son pesos MEX)</a:t>
            </a:r>
            <a:endParaRPr lang="es-ES_tradnl" dirty="0" smtClean="0">
              <a:solidFill>
                <a:srgbClr val="FF0000"/>
              </a:solidFill>
            </a:endParaRPr>
          </a:p>
          <a:p>
            <a:pPr algn="just"/>
            <a:endParaRPr lang="es-ES_tradnl" dirty="0" smtClean="0">
              <a:solidFill>
                <a:srgbClr val="1318DD"/>
              </a:solidFill>
            </a:endParaRPr>
          </a:p>
          <a:p>
            <a:pPr algn="just"/>
            <a:r>
              <a:rPr lang="es-ES" dirty="0" smtClean="0">
                <a:solidFill>
                  <a:srgbClr val="1318DD"/>
                </a:solidFill>
              </a:rPr>
              <a:t> </a:t>
            </a:r>
          </a:p>
          <a:p>
            <a:endParaRPr lang="es-ES" dirty="0"/>
          </a:p>
        </p:txBody>
      </p:sp>
      <p:pic>
        <p:nvPicPr>
          <p:cNvPr id="9" name="Picture 5" descr="F:\PETALOS 6\logotipo colibri\IMG_20180120_150010.jpg"/>
          <p:cNvPicPr>
            <a:picLocks noChangeAspect="1" noChangeArrowheads="1"/>
          </p:cNvPicPr>
          <p:nvPr/>
        </p:nvPicPr>
        <p:blipFill>
          <a:blip r:embed="rId3" cstate="print"/>
          <a:srcRect/>
          <a:stretch>
            <a:fillRect/>
          </a:stretch>
        </p:blipFill>
        <p:spPr bwMode="auto">
          <a:xfrm>
            <a:off x="89503" y="6065913"/>
            <a:ext cx="594065" cy="792087"/>
          </a:xfrm>
          <a:prstGeom prst="rect">
            <a:avLst/>
          </a:prstGeom>
          <a:noFill/>
        </p:spPr>
      </p:pic>
      <p:pic>
        <p:nvPicPr>
          <p:cNvPr id="10" name="4 Marcador de contenido" descr="sello COLOR GRANDE.jpg"/>
          <p:cNvPicPr>
            <a:picLocks noChangeAspect="1"/>
          </p:cNvPicPr>
          <p:nvPr/>
        </p:nvPicPr>
        <p:blipFill>
          <a:blip r:embed="rId4" cstate="print"/>
          <a:stretch>
            <a:fillRect/>
          </a:stretch>
        </p:blipFill>
        <p:spPr>
          <a:xfrm>
            <a:off x="8572801" y="6237352"/>
            <a:ext cx="463695" cy="504016"/>
          </a:xfrm>
          <a:prstGeom prst="rect">
            <a:avLst/>
          </a:prstGeom>
        </p:spPr>
      </p:pic>
      <p:pic>
        <p:nvPicPr>
          <p:cNvPr id="88066" name="Picture 2" descr="Resultado de imagen para RED DE GRANJA ESCUELA"/>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871526" y="4437874"/>
            <a:ext cx="3434745" cy="19320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COSTES Y CRONOGRAMA</a:t>
            </a:r>
            <a:endParaRPr lang="es-ES" sz="2400" dirty="0"/>
          </a:p>
        </p:txBody>
      </p:sp>
      <p:pic>
        <p:nvPicPr>
          <p:cNvPr id="4" name="Picture 5" descr="F:\PETALOS 6\logotipo colibri\IMG_20180120_150010.jpg"/>
          <p:cNvPicPr>
            <a:picLocks noChangeAspect="1" noChangeArrowheads="1"/>
          </p:cNvPicPr>
          <p:nvPr/>
        </p:nvPicPr>
        <p:blipFill>
          <a:blip r:embed="rId2" cstate="print"/>
          <a:srcRect/>
          <a:stretch>
            <a:fillRect/>
          </a:stretch>
        </p:blipFill>
        <p:spPr bwMode="auto">
          <a:xfrm>
            <a:off x="89503" y="6065913"/>
            <a:ext cx="594065" cy="792087"/>
          </a:xfrm>
          <a:prstGeom prst="rect">
            <a:avLst/>
          </a:prstGeom>
          <a:noFill/>
        </p:spPr>
      </p:pic>
      <p:pic>
        <p:nvPicPr>
          <p:cNvPr id="5" name="4 Marcador de contenido" descr="sello COLOR GRANDE.jpg"/>
          <p:cNvPicPr>
            <a:picLocks noChangeAspect="1"/>
          </p:cNvPicPr>
          <p:nvPr/>
        </p:nvPicPr>
        <p:blipFill>
          <a:blip r:embed="rId3" cstate="print"/>
          <a:stretch>
            <a:fillRect/>
          </a:stretch>
        </p:blipFill>
        <p:spPr>
          <a:xfrm>
            <a:off x="8572801" y="6237352"/>
            <a:ext cx="463695" cy="504016"/>
          </a:xfrm>
          <a:prstGeom prst="rect">
            <a:avLst/>
          </a:prstGeom>
        </p:spPr>
      </p:pic>
      <p:graphicFrame>
        <p:nvGraphicFramePr>
          <p:cNvPr id="7" name="6 Tabla"/>
          <p:cNvGraphicFramePr>
            <a:graphicFrameLocks noGrp="1"/>
          </p:cNvGraphicFramePr>
          <p:nvPr>
            <p:extLst>
              <p:ext uri="{D42A27DB-BD31-4B8C-83A1-F6EECF244321}">
                <p14:modId xmlns:p14="http://schemas.microsoft.com/office/powerpoint/2010/main" xmlns="" val="3517484281"/>
              </p:ext>
            </p:extLst>
          </p:nvPr>
        </p:nvGraphicFramePr>
        <p:xfrm>
          <a:off x="539552" y="1412776"/>
          <a:ext cx="3652895" cy="4525963"/>
        </p:xfrm>
        <a:graphic>
          <a:graphicData uri="http://schemas.openxmlformats.org/drawingml/2006/table">
            <a:tbl>
              <a:tblPr>
                <a:tableStyleId>{5C22544A-7EE6-4342-B048-85BDC9FD1C3A}</a:tableStyleId>
              </a:tblPr>
              <a:tblGrid>
                <a:gridCol w="767669"/>
                <a:gridCol w="871175"/>
                <a:gridCol w="586533"/>
                <a:gridCol w="638286"/>
                <a:gridCol w="588690"/>
                <a:gridCol w="200542"/>
              </a:tblGrid>
              <a:tr h="255185">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800" u="sng" strike="noStrike">
                          <a:effectLst/>
                        </a:rPr>
                        <a:t>CASA DOMO 100 m2</a:t>
                      </a:r>
                      <a:endParaRPr lang="es-MX" sz="800" b="1" i="0" u="sng"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129535">
                <a:tc>
                  <a:txBody>
                    <a:bodyPr/>
                    <a:lstStyle/>
                    <a:p>
                      <a:pPr algn="r" fontAlgn="b"/>
                      <a:r>
                        <a:rPr lang="es-MX" sz="700" u="none" strike="noStrike">
                          <a:effectLst/>
                        </a:rPr>
                        <a:t>Descripción: </a:t>
                      </a:r>
                      <a:endParaRPr lang="es-MX" sz="700" b="1" i="1" u="none" strike="noStrike">
                        <a:solidFill>
                          <a:srgbClr val="262626"/>
                        </a:solidFill>
                        <a:effectLst/>
                        <a:latin typeface="Calibri"/>
                      </a:endParaRPr>
                    </a:p>
                  </a:txBody>
                  <a:tcPr marL="6477" marR="6477" marT="6477" marB="0" anchor="b"/>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r>
              <a:tr h="129535">
                <a:tc gridSpan="5">
                  <a:txBody>
                    <a:bodyPr/>
                    <a:lstStyle/>
                    <a:p>
                      <a:pPr algn="l" fontAlgn="b"/>
                      <a:r>
                        <a:rPr lang="es-MX" sz="700" u="none" strike="noStrike">
                          <a:effectLst/>
                        </a:rPr>
                        <a:t>   Vivienda Unifamiliar redonda de 4mts de radio en dos plantas de 50 m2 por planta.</a:t>
                      </a:r>
                      <a:endParaRPr lang="es-MX" sz="700" b="0" i="0" u="none" strike="noStrike">
                        <a:solidFill>
                          <a:srgbClr val="000000"/>
                        </a:solidFill>
                        <a:effectLst/>
                        <a:latin typeface="Calibri"/>
                      </a:endParaRPr>
                    </a:p>
                  </a:txBody>
                  <a:tcPr marL="6477" marR="6477" marT="6477" marB="0" anchor="b"/>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r>
              <a:tr h="129535">
                <a:tc gridSpan="6">
                  <a:txBody>
                    <a:bodyPr/>
                    <a:lstStyle/>
                    <a:p>
                      <a:pPr algn="l" fontAlgn="b"/>
                      <a:r>
                        <a:rPr lang="es-MX" sz="700" u="none" strike="noStrike">
                          <a:effectLst/>
                        </a:rPr>
                        <a:t>   Muro de carga perimetral culminado en cúpula elaborado con la técnica de HIPERADOBE.</a:t>
                      </a:r>
                      <a:endParaRPr lang="es-MX" sz="700" b="0" i="0" u="none" strike="noStrike">
                        <a:solidFill>
                          <a:srgbClr val="000000"/>
                        </a:solidFill>
                        <a:effectLst/>
                        <a:latin typeface="Calibri"/>
                      </a:endParaRPr>
                    </a:p>
                  </a:txBody>
                  <a:tcPr marL="6477" marR="6477" marT="6477" marB="0" anchor="b"/>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29535">
                <a:tc gridSpan="6">
                  <a:txBody>
                    <a:bodyPr/>
                    <a:lstStyle/>
                    <a:p>
                      <a:pPr algn="l" fontAlgn="b"/>
                      <a:r>
                        <a:rPr lang="es-MX" sz="700" u="none" strike="noStrike">
                          <a:effectLst/>
                        </a:rPr>
                        <a:t>   La casa consta de 2 recámaras, baño funcional, distribuidor y cocina con salita-comedor</a:t>
                      </a:r>
                      <a:endParaRPr lang="es-MX" sz="700" b="0" i="0" u="none" strike="noStrike">
                        <a:solidFill>
                          <a:srgbClr val="000000"/>
                        </a:solidFill>
                        <a:effectLst/>
                        <a:latin typeface="Calibri"/>
                      </a:endParaRPr>
                    </a:p>
                  </a:txBody>
                  <a:tcPr marL="6477" marR="6477" marT="6477" marB="0" anchor="b"/>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29535">
                <a:tc gridSpan="4">
                  <a:txBody>
                    <a:bodyPr/>
                    <a:lstStyle/>
                    <a:p>
                      <a:pPr algn="l" fontAlgn="b"/>
                      <a:r>
                        <a:rPr lang="es-MX" sz="700" u="none" strike="noStrike">
                          <a:effectLst/>
                        </a:rPr>
                        <a:t>   en la planta baja, y tapanco con luz cenital en planta alta.</a:t>
                      </a:r>
                      <a:endParaRPr lang="es-MX" sz="700" b="0" i="0" u="none" strike="noStrike">
                        <a:solidFill>
                          <a:srgbClr val="000000"/>
                        </a:solidFill>
                        <a:effectLst/>
                        <a:latin typeface="Calibri"/>
                      </a:endParaRPr>
                    </a:p>
                  </a:txBody>
                  <a:tcPr marL="6477" marR="6477" marT="6477" marB="0" anchor="b"/>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r>
              <a:tr h="129535">
                <a:tc gridSpan="6">
                  <a:txBody>
                    <a:bodyPr/>
                    <a:lstStyle/>
                    <a:p>
                      <a:pPr algn="l" fontAlgn="b"/>
                      <a:r>
                        <a:rPr lang="es-MX" sz="700" u="none" strike="noStrike">
                          <a:effectLst/>
                        </a:rPr>
                        <a:t>   El muro y el cimiento es de tierra enriquecida con cal y compactada; ancho de 50-60 cmts. </a:t>
                      </a:r>
                      <a:endParaRPr lang="es-MX" sz="700" b="0" i="0" u="none" strike="noStrike">
                        <a:solidFill>
                          <a:srgbClr val="000000"/>
                        </a:solidFill>
                        <a:effectLst/>
                        <a:latin typeface="Calibri"/>
                      </a:endParaRPr>
                    </a:p>
                  </a:txBody>
                  <a:tcPr marL="6477" marR="6477" marT="6477" marB="0" anchor="b"/>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36012">
                <a:tc gridSpan="5">
                  <a:txBody>
                    <a:bodyPr/>
                    <a:lstStyle/>
                    <a:p>
                      <a:pPr algn="l" fontAlgn="b"/>
                      <a:r>
                        <a:rPr lang="es-MX" sz="700" u="none" strike="noStrike">
                          <a:effectLst/>
                        </a:rPr>
                        <a:t>   Planta alta: sólo con previsión instalaciones futuras para ampliación y suelo colado.</a:t>
                      </a:r>
                      <a:endParaRPr lang="es-MX" sz="700" b="0" i="0" u="none" strike="noStrike">
                        <a:solidFill>
                          <a:srgbClr val="000000"/>
                        </a:solidFill>
                        <a:effectLst/>
                        <a:latin typeface="Calibri"/>
                      </a:endParaRPr>
                    </a:p>
                  </a:txBody>
                  <a:tcPr marL="6477" marR="6477" marT="6477" marB="0" anchor="b"/>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algn="l" fontAlgn="b"/>
                      <a:r>
                        <a:rPr lang="es-MX" sz="700" u="none" strike="noStrike">
                          <a:effectLst/>
                        </a:rPr>
                        <a:t> </a:t>
                      </a:r>
                      <a:endParaRPr lang="es-MX" sz="700" b="0" i="0" u="none" strike="noStrike">
                        <a:solidFill>
                          <a:srgbClr val="000000"/>
                        </a:solidFill>
                        <a:effectLst/>
                        <a:latin typeface="Calibri"/>
                      </a:endParaRPr>
                    </a:p>
                  </a:txBody>
                  <a:tcPr marL="6477" marR="6477" marT="6477" marB="0" anchor="b"/>
                </a:tc>
              </a:tr>
              <a:tr h="136012">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136012">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Precio</a:t>
                      </a:r>
                      <a:endParaRPr lang="es-MX" sz="700" b="1" i="1"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I</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CIMIENTOS</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25,470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129535">
                <a:tc>
                  <a:txBody>
                    <a:bodyPr/>
                    <a:lstStyle/>
                    <a:p>
                      <a:pPr algn="l" fontAlgn="b"/>
                      <a:r>
                        <a:rPr lang="es-MX" sz="700" u="none" strike="noStrike">
                          <a:effectLst/>
                        </a:rPr>
                        <a:t>    Capítulo II</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MURO DE CARGA</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132,000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III</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ESTRUCTURAS</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42,810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IV</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TABIQUERÍA</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25,595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V</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COLADO</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37,699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VI</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ELECTRICIDAD</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46,188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VII</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FONTANERÍA</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31,262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VIII</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REVESTIMIENTO</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55,995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1"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IX</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CARPINTERÍA</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56,490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X</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PINTURA</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15,660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XI</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EXTERIORES</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10,000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XII</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COCINA INTEGRAL</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19,440 </a:t>
                      </a:r>
                      <a:endParaRPr lang="es-MX" sz="700" b="0"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 </a:t>
                      </a:r>
                      <a:endParaRPr lang="es-MX" sz="700" b="1"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234459">
                <a:tc>
                  <a:txBody>
                    <a:bodyPr/>
                    <a:lstStyle/>
                    <a:p>
                      <a:pPr algn="l" fontAlgn="b"/>
                      <a:r>
                        <a:rPr lang="es-MX" sz="700" u="none" strike="noStrike">
                          <a:effectLst/>
                        </a:rPr>
                        <a:t>    Capítulo extra</a:t>
                      </a:r>
                      <a:endParaRPr lang="es-MX" sz="700" b="1" i="0" u="none" strike="noStrike">
                        <a:solidFill>
                          <a:srgbClr val="000000"/>
                        </a:solidFill>
                        <a:effectLst/>
                        <a:latin typeface="Calibri"/>
                      </a:endParaRPr>
                    </a:p>
                  </a:txBody>
                  <a:tcPr marL="6477" marR="6477" marT="6477" marB="0" anchor="b"/>
                </a:tc>
                <a:tc>
                  <a:txBody>
                    <a:bodyPr/>
                    <a:lstStyle/>
                    <a:p>
                      <a:pPr algn="l" fontAlgn="b"/>
                      <a:r>
                        <a:rPr lang="es-MX" sz="700" u="none" strike="noStrike">
                          <a:effectLst/>
                        </a:rPr>
                        <a:t>HERRAMIENTAS</a:t>
                      </a:r>
                      <a:endParaRPr lang="es-MX" sz="700" b="1"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28,589 </a:t>
                      </a:r>
                      <a:endParaRPr lang="es-MX" sz="700" b="0"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a:t>
                      </a:r>
                      <a:endParaRPr lang="es-MX" sz="700" b="1"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r>
              <a:tr h="142489">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r" fontAlgn="b"/>
                      <a:r>
                        <a:rPr lang="es-MX" sz="700" u="none" strike="noStrike">
                          <a:effectLst/>
                        </a:rPr>
                        <a:t> $        527,198 </a:t>
                      </a:r>
                      <a:endParaRPr lang="es-MX" sz="700" b="1" i="0" u="none" strike="noStrike">
                        <a:solidFill>
                          <a:srgbClr val="000000"/>
                        </a:solidFill>
                        <a:effectLst/>
                        <a:latin typeface="Calibri"/>
                      </a:endParaRPr>
                    </a:p>
                  </a:txBody>
                  <a:tcPr marL="6477" marR="6477" marT="6477" marB="0" anchor="b"/>
                </a:tc>
                <a:tc>
                  <a:txBody>
                    <a:bodyPr/>
                    <a:lstStyle/>
                    <a:p>
                      <a:pPr algn="ctr" fontAlgn="b"/>
                      <a:r>
                        <a:rPr lang="es-MX" sz="700" u="none" strike="noStrike">
                          <a:effectLst/>
                        </a:rPr>
                        <a:t>TOTAL</a:t>
                      </a:r>
                      <a:endParaRPr lang="es-MX" sz="700" b="1"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a:solidFill>
                          <a:srgbClr val="000000"/>
                        </a:solidFill>
                        <a:effectLst/>
                        <a:latin typeface="Calibri"/>
                      </a:endParaRPr>
                    </a:p>
                  </a:txBody>
                  <a:tcPr marL="6477" marR="6477" marT="6477" marB="0" anchor="b"/>
                </a:tc>
                <a:tc>
                  <a:txBody>
                    <a:bodyPr/>
                    <a:lstStyle/>
                    <a:p>
                      <a:pPr algn="l" fontAlgn="b"/>
                      <a:endParaRPr lang="es-MX" sz="700" b="0" i="0" u="none" strike="noStrike" dirty="0">
                        <a:solidFill>
                          <a:srgbClr val="000000"/>
                        </a:solidFill>
                        <a:effectLst/>
                        <a:latin typeface="Calibri"/>
                      </a:endParaRPr>
                    </a:p>
                  </a:txBody>
                  <a:tcPr marL="6477" marR="6477" marT="6477" marB="0" anchor="b"/>
                </a:tc>
              </a:tr>
            </a:tbl>
          </a:graphicData>
        </a:graphic>
      </p:graphicFrame>
      <p:pic>
        <p:nvPicPr>
          <p:cNvPr id="88065" name="Picture 1" descr="E:\PETALOS 6\PROYECTO 6PÉTALOS\ANEXOS forman parte del Proyecto\07 ECOHABITAT\HIPERADOBE ENRIQUECIDO\VIDEO_CAPTURE_20160527_075622.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315771" y="1268760"/>
            <a:ext cx="4393949" cy="24696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8806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9512058" y="-4131839"/>
            <a:ext cx="4765145" cy="38884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6" cstate="print"/>
          <a:srcRect/>
          <a:stretch>
            <a:fillRect/>
          </a:stretch>
        </p:blipFill>
        <p:spPr bwMode="auto">
          <a:xfrm>
            <a:off x="4245224" y="4024680"/>
            <a:ext cx="4464496" cy="19966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23413589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COSTES Y CRONOGRAMA</a:t>
            </a:r>
            <a:endParaRPr lang="es-ES" sz="2400" dirty="0"/>
          </a:p>
        </p:txBody>
      </p:sp>
      <p:sp>
        <p:nvSpPr>
          <p:cNvPr id="4" name="3 CuadroTexto"/>
          <p:cNvSpPr txBox="1"/>
          <p:nvPr/>
        </p:nvSpPr>
        <p:spPr>
          <a:xfrm>
            <a:off x="467544" y="1347733"/>
            <a:ext cx="8208912" cy="2893100"/>
          </a:xfrm>
          <a:prstGeom prst="rect">
            <a:avLst/>
          </a:prstGeom>
          <a:noFill/>
        </p:spPr>
        <p:txBody>
          <a:bodyPr wrap="square" rtlCol="0">
            <a:spAutoFit/>
          </a:bodyPr>
          <a:lstStyle/>
          <a:p>
            <a:pPr algn="just"/>
            <a:r>
              <a:rPr lang="es-ES" dirty="0" smtClean="0">
                <a:solidFill>
                  <a:srgbClr val="1318DD"/>
                </a:solidFill>
              </a:rPr>
              <a:t>-El tiempo de ejecución de las construcciones se estiman en 9 meses.</a:t>
            </a:r>
            <a:endParaRPr lang="es-ES" dirty="0" smtClean="0"/>
          </a:p>
          <a:p>
            <a:pPr algn="just"/>
            <a:endParaRPr lang="es-ES" sz="1000" dirty="0" smtClean="0">
              <a:solidFill>
                <a:srgbClr val="1318DD"/>
              </a:solidFill>
            </a:endParaRPr>
          </a:p>
          <a:p>
            <a:pPr algn="just"/>
            <a:r>
              <a:rPr lang="es-ES" dirty="0">
                <a:solidFill>
                  <a:srgbClr val="1318DD"/>
                </a:solidFill>
              </a:rPr>
              <a:t>-</a:t>
            </a:r>
            <a:r>
              <a:rPr lang="es-ES" dirty="0" smtClean="0">
                <a:solidFill>
                  <a:srgbClr val="1318DD"/>
                </a:solidFill>
              </a:rPr>
              <a:t>El tiempo de ejecución de las instalaciones se estima en 3 meses, aunque  la dinámica de ejecución dependerá de las condiciones particulares de cada sitio.</a:t>
            </a:r>
            <a:endParaRPr lang="es-ES" b="1" dirty="0" smtClean="0">
              <a:solidFill>
                <a:srgbClr val="1318DD"/>
              </a:solidFill>
            </a:endParaRPr>
          </a:p>
          <a:p>
            <a:pPr algn="just"/>
            <a:endParaRPr lang="es-ES" sz="1000" dirty="0" smtClean="0">
              <a:solidFill>
                <a:srgbClr val="1318DD"/>
              </a:solidFill>
            </a:endParaRPr>
          </a:p>
          <a:p>
            <a:pPr algn="just"/>
            <a:r>
              <a:rPr lang="es-ES" dirty="0" smtClean="0">
                <a:solidFill>
                  <a:srgbClr val="1318DD"/>
                </a:solidFill>
              </a:rPr>
              <a:t>-</a:t>
            </a:r>
            <a:r>
              <a:rPr lang="es-ES" dirty="0" smtClean="0">
                <a:solidFill>
                  <a:srgbClr val="FF0000"/>
                </a:solidFill>
              </a:rPr>
              <a:t>Estamos negociando 2 opciones: una pública y otra privada; donde se cederán los terrenos apropiados para acometer el </a:t>
            </a:r>
            <a:r>
              <a:rPr lang="es-ES" dirty="0" smtClean="0">
                <a:solidFill>
                  <a:srgbClr val="FF0000"/>
                </a:solidFill>
              </a:rPr>
              <a:t>Proyecto…</a:t>
            </a:r>
            <a:r>
              <a:rPr lang="es-ES" sz="1600" dirty="0" smtClean="0">
                <a:solidFill>
                  <a:srgbClr val="FF0000"/>
                </a:solidFill>
              </a:rPr>
              <a:t>PONER CON QUE ESPACIO SE CUENTA.</a:t>
            </a:r>
            <a:endParaRPr lang="es-ES" sz="1600" dirty="0" smtClean="0">
              <a:solidFill>
                <a:srgbClr val="FF0000"/>
              </a:solidFill>
            </a:endParaRPr>
          </a:p>
          <a:p>
            <a:pPr algn="just"/>
            <a:endParaRPr lang="es-ES" dirty="0" smtClean="0">
              <a:solidFill>
                <a:srgbClr val="1318DD"/>
              </a:solidFill>
            </a:endParaRPr>
          </a:p>
          <a:p>
            <a:pPr algn="just"/>
            <a:endParaRPr lang="es-ES" dirty="0" smtClean="0">
              <a:solidFill>
                <a:srgbClr val="1318DD"/>
              </a:solidFill>
            </a:endParaRPr>
          </a:p>
          <a:p>
            <a:pPr algn="just"/>
            <a:endParaRPr lang="es-ES" dirty="0" smtClean="0">
              <a:solidFill>
                <a:srgbClr val="1318DD"/>
              </a:solidFill>
            </a:endParaRPr>
          </a:p>
          <a:p>
            <a:endParaRPr lang="es-ES" dirty="0"/>
          </a:p>
        </p:txBody>
      </p:sp>
      <p:pic>
        <p:nvPicPr>
          <p:cNvPr id="12" name="Picture 5" descr="F:\PETALOS 6\logotipo colibri\IMG_20180120_150010.jpg"/>
          <p:cNvPicPr>
            <a:picLocks noChangeAspect="1" noChangeArrowheads="1"/>
          </p:cNvPicPr>
          <p:nvPr/>
        </p:nvPicPr>
        <p:blipFill>
          <a:blip r:embed="rId3" cstate="print"/>
          <a:srcRect/>
          <a:stretch>
            <a:fillRect/>
          </a:stretch>
        </p:blipFill>
        <p:spPr bwMode="auto">
          <a:xfrm>
            <a:off x="89503" y="6065913"/>
            <a:ext cx="594065" cy="792087"/>
          </a:xfrm>
          <a:prstGeom prst="rect">
            <a:avLst/>
          </a:prstGeom>
          <a:noFill/>
        </p:spPr>
      </p:pic>
      <p:pic>
        <p:nvPicPr>
          <p:cNvPr id="13" name="4 Marcador de contenido" descr="sello COLOR GRANDE.jpg"/>
          <p:cNvPicPr>
            <a:picLocks noChangeAspect="1"/>
          </p:cNvPicPr>
          <p:nvPr/>
        </p:nvPicPr>
        <p:blipFill>
          <a:blip r:embed="rId4" cstate="print"/>
          <a:stretch>
            <a:fillRect/>
          </a:stretch>
        </p:blipFill>
        <p:spPr>
          <a:xfrm>
            <a:off x="8572801" y="6237352"/>
            <a:ext cx="463695" cy="504016"/>
          </a:xfrm>
          <a:prstGeom prst="rect">
            <a:avLst/>
          </a:prstGeom>
        </p:spPr>
      </p:pic>
      <p:pic>
        <p:nvPicPr>
          <p:cNvPr id="8" name="Picture 2" descr="La imagen puede contener: planta, árbol, exterior, naturaleza y agua"/>
          <p:cNvPicPr>
            <a:picLocks noChangeAspect="1" noChangeArrowheads="1"/>
          </p:cNvPicPr>
          <p:nvPr/>
        </p:nvPicPr>
        <p:blipFill>
          <a:blip r:embed="rId5" cstate="print"/>
          <a:srcRect/>
          <a:stretch>
            <a:fillRect/>
          </a:stretch>
        </p:blipFill>
        <p:spPr bwMode="auto">
          <a:xfrm>
            <a:off x="4860032" y="3573016"/>
            <a:ext cx="3384377" cy="2525681"/>
          </a:xfrm>
          <a:prstGeom prst="rect">
            <a:avLst/>
          </a:prstGeom>
          <a:ln>
            <a:noFill/>
          </a:ln>
          <a:effectLst>
            <a:outerShdw blurRad="292100" dist="139700" dir="2700000" algn="tl" rotWithShape="0">
              <a:srgbClr val="333333">
                <a:alpha val="65000"/>
              </a:srgbClr>
            </a:outerShdw>
          </a:effectLst>
        </p:spPr>
      </p:pic>
      <p:pic>
        <p:nvPicPr>
          <p:cNvPr id="9" name="Picture 3" descr="F:\PETALOS 6\FOTOS CASA-DOMO parte II DEFINITIVAS vimeo\FOTO PLANTA BAJA FIN.jpg"/>
          <p:cNvPicPr>
            <a:picLocks noChangeAspect="1" noChangeArrowheads="1"/>
          </p:cNvPicPr>
          <p:nvPr/>
        </p:nvPicPr>
        <p:blipFill>
          <a:blip r:embed="rId6" cstate="print"/>
          <a:srcRect/>
          <a:stretch>
            <a:fillRect/>
          </a:stretch>
        </p:blipFill>
        <p:spPr bwMode="auto">
          <a:xfrm>
            <a:off x="1045615" y="3573017"/>
            <a:ext cx="2972301" cy="249289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457200" y="500042"/>
            <a:ext cx="8229600" cy="571504"/>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1800" b="1" i="0" u="none" strike="noStrike" kern="1200" cap="none" spc="0" normalizeH="0" baseline="0" noProof="0" smtClean="0">
                <a:ln>
                  <a:noFill/>
                </a:ln>
                <a:solidFill>
                  <a:schemeClr val="bg1"/>
                </a:solidFill>
                <a:effectLst/>
                <a:uLnTx/>
                <a:uFillTx/>
                <a:latin typeface="Arial" pitchFamily="34" charset="0"/>
                <a:ea typeface="+mn-ea"/>
                <a:cs typeface="Arial" pitchFamily="34" charset="0"/>
              </a:rPr>
              <a:t>  </a:t>
            </a:r>
            <a:r>
              <a:rPr kumimoji="0" lang="es-ES" sz="2400" b="1" i="0" u="none" strike="noStrike" kern="1200" cap="none" spc="0" normalizeH="0" baseline="0" noProof="0" smtClean="0">
                <a:ln>
                  <a:noFill/>
                </a:ln>
                <a:solidFill>
                  <a:schemeClr val="bg1"/>
                </a:solidFill>
                <a:effectLst/>
                <a:uLnTx/>
                <a:uFillTx/>
                <a:latin typeface="Arial" pitchFamily="34" charset="0"/>
                <a:ea typeface="+mn-ea"/>
                <a:cs typeface="Arial" pitchFamily="34" charset="0"/>
              </a:rPr>
              <a:t>CENTRO RESIDENCIAL Y DE CAPACITACIÓN</a:t>
            </a:r>
            <a:endParaRPr kumimoji="0" lang="es-ES" sz="2400" b="0" i="0" u="none" strike="noStrike" kern="1200" cap="none" spc="0" normalizeH="0" baseline="0" noProof="0" dirty="0">
              <a:ln>
                <a:noFill/>
              </a:ln>
              <a:solidFill>
                <a:schemeClr val="lt1"/>
              </a:solidFill>
              <a:effectLst/>
              <a:uLnTx/>
              <a:uFillTx/>
              <a:latin typeface="+mn-lt"/>
              <a:ea typeface="+mn-ea"/>
              <a:cs typeface="+mn-cs"/>
            </a:endParaRPr>
          </a:p>
        </p:txBody>
      </p:sp>
      <p:pic>
        <p:nvPicPr>
          <p:cNvPr id="5" name="Picture 5" descr="F:\PETALOS 6\logotipo colibri\IMG_20180120_150010.jpg"/>
          <p:cNvPicPr>
            <a:picLocks noChangeAspect="1" noChangeArrowheads="1"/>
          </p:cNvPicPr>
          <p:nvPr/>
        </p:nvPicPr>
        <p:blipFill>
          <a:blip r:embed="rId2" cstate="print"/>
          <a:srcRect/>
          <a:stretch>
            <a:fillRect/>
          </a:stretch>
        </p:blipFill>
        <p:spPr bwMode="auto">
          <a:xfrm>
            <a:off x="89503" y="6065913"/>
            <a:ext cx="594065" cy="792087"/>
          </a:xfrm>
          <a:prstGeom prst="rect">
            <a:avLst/>
          </a:prstGeom>
          <a:noFill/>
        </p:spPr>
      </p:pic>
      <p:pic>
        <p:nvPicPr>
          <p:cNvPr id="6" name="4 Marcador de contenido" descr="sello COLOR GRANDE.jpg"/>
          <p:cNvPicPr>
            <a:picLocks noChangeAspect="1"/>
          </p:cNvPicPr>
          <p:nvPr/>
        </p:nvPicPr>
        <p:blipFill>
          <a:blip r:embed="rId3" cstate="print"/>
          <a:stretch>
            <a:fillRect/>
          </a:stretch>
        </p:blipFill>
        <p:spPr>
          <a:xfrm>
            <a:off x="8572801" y="6237352"/>
            <a:ext cx="463695" cy="504016"/>
          </a:xfrm>
          <a:prstGeom prst="rect">
            <a:avLst/>
          </a:prstGeom>
        </p:spPr>
      </p:pic>
      <p:sp>
        <p:nvSpPr>
          <p:cNvPr id="7" name="6 CuadroTexto"/>
          <p:cNvSpPr txBox="1"/>
          <p:nvPr/>
        </p:nvSpPr>
        <p:spPr>
          <a:xfrm>
            <a:off x="467544" y="1368638"/>
            <a:ext cx="8208912" cy="4093428"/>
          </a:xfrm>
          <a:prstGeom prst="rect">
            <a:avLst/>
          </a:prstGeom>
          <a:noFill/>
        </p:spPr>
        <p:txBody>
          <a:bodyPr wrap="square" rtlCol="0">
            <a:spAutoFit/>
          </a:bodyPr>
          <a:lstStyle/>
          <a:p>
            <a:pPr algn="just"/>
            <a:r>
              <a:rPr lang="es-ES" dirty="0" smtClean="0">
                <a:solidFill>
                  <a:srgbClr val="1318DD"/>
                </a:solidFill>
              </a:rPr>
              <a:t>La primera Granja-escuela que pretendemos crear es en la región de </a:t>
            </a:r>
            <a:r>
              <a:rPr lang="es-ES" dirty="0" smtClean="0">
                <a:solidFill>
                  <a:srgbClr val="FF0000"/>
                </a:solidFill>
              </a:rPr>
              <a:t>…….(ESTADO de:) </a:t>
            </a:r>
            <a:r>
              <a:rPr lang="es-ES" dirty="0" smtClean="0">
                <a:solidFill>
                  <a:srgbClr val="1318DD"/>
                </a:solidFill>
              </a:rPr>
              <a:t>que será el CENTRO DE CAPACITACIÓN Y RESIDENCIA …Proyecto Piloto Matriz que dará cobertura y seguimiento a la </a:t>
            </a:r>
            <a:r>
              <a:rPr lang="es-ES" b="1" dirty="0" smtClean="0">
                <a:solidFill>
                  <a:srgbClr val="1318DD"/>
                </a:solidFill>
              </a:rPr>
              <a:t>RED </a:t>
            </a:r>
            <a:r>
              <a:rPr lang="es-ES" dirty="0" smtClean="0">
                <a:solidFill>
                  <a:srgbClr val="1318DD"/>
                </a:solidFill>
              </a:rPr>
              <a:t>de</a:t>
            </a:r>
            <a:r>
              <a:rPr lang="es-ES" b="1" dirty="0" smtClean="0">
                <a:solidFill>
                  <a:srgbClr val="1318DD"/>
                </a:solidFill>
              </a:rPr>
              <a:t> </a:t>
            </a:r>
            <a:r>
              <a:rPr lang="es-ES" dirty="0" smtClean="0">
                <a:solidFill>
                  <a:srgbClr val="1318DD"/>
                </a:solidFill>
              </a:rPr>
              <a:t>Granjas Escuela que llamamos </a:t>
            </a:r>
            <a:r>
              <a:rPr lang="es-ES_tradnl" b="1" dirty="0" smtClean="0">
                <a:solidFill>
                  <a:srgbClr val="1318DD"/>
                </a:solidFill>
              </a:rPr>
              <a:t>REDESGEA: </a:t>
            </a:r>
            <a:r>
              <a:rPr lang="es-ES_tradnl" b="1" dirty="0" smtClean="0">
                <a:solidFill>
                  <a:srgbClr val="1318DD"/>
                </a:solidFill>
              </a:rPr>
              <a:t>R</a:t>
            </a:r>
            <a:r>
              <a:rPr lang="es-ES_tradnl" dirty="0" smtClean="0">
                <a:solidFill>
                  <a:srgbClr val="1318DD"/>
                </a:solidFill>
              </a:rPr>
              <a:t>ed </a:t>
            </a:r>
            <a:r>
              <a:rPr lang="es-ES_tradnl" b="1" dirty="0" smtClean="0">
                <a:solidFill>
                  <a:srgbClr val="1318DD"/>
                </a:solidFill>
              </a:rPr>
              <a:t>E</a:t>
            </a:r>
            <a:r>
              <a:rPr lang="es-ES_tradnl" dirty="0" smtClean="0">
                <a:solidFill>
                  <a:srgbClr val="1318DD"/>
                </a:solidFill>
              </a:rPr>
              <a:t>xponencial de </a:t>
            </a:r>
            <a:r>
              <a:rPr lang="es-ES_tradnl" b="1" dirty="0" smtClean="0">
                <a:solidFill>
                  <a:srgbClr val="1318DD"/>
                </a:solidFill>
              </a:rPr>
              <a:t>D</a:t>
            </a:r>
            <a:r>
              <a:rPr lang="es-ES_tradnl" dirty="0" smtClean="0">
                <a:solidFill>
                  <a:srgbClr val="1318DD"/>
                </a:solidFill>
              </a:rPr>
              <a:t>esarrollo </a:t>
            </a:r>
            <a:r>
              <a:rPr lang="es-ES_tradnl" b="1" dirty="0" smtClean="0">
                <a:solidFill>
                  <a:srgbClr val="1318DD"/>
                </a:solidFill>
              </a:rPr>
              <a:t>E</a:t>
            </a:r>
            <a:r>
              <a:rPr lang="es-ES_tradnl" dirty="0" smtClean="0">
                <a:solidFill>
                  <a:srgbClr val="1318DD"/>
                </a:solidFill>
              </a:rPr>
              <a:t>co </a:t>
            </a:r>
            <a:r>
              <a:rPr lang="es-ES_tradnl" b="1" dirty="0" smtClean="0">
                <a:solidFill>
                  <a:srgbClr val="1318DD"/>
                </a:solidFill>
              </a:rPr>
              <a:t>S</a:t>
            </a:r>
            <a:r>
              <a:rPr lang="es-ES_tradnl" dirty="0" smtClean="0">
                <a:solidFill>
                  <a:srgbClr val="1318DD"/>
                </a:solidFill>
              </a:rPr>
              <a:t>ostenible de </a:t>
            </a:r>
            <a:r>
              <a:rPr lang="es-ES_tradnl" b="1" dirty="0" smtClean="0">
                <a:solidFill>
                  <a:srgbClr val="1318DD"/>
                </a:solidFill>
              </a:rPr>
              <a:t>G</a:t>
            </a:r>
            <a:r>
              <a:rPr lang="es-ES_tradnl" dirty="0" smtClean="0">
                <a:solidFill>
                  <a:srgbClr val="1318DD"/>
                </a:solidFill>
              </a:rPr>
              <a:t>ranjas </a:t>
            </a:r>
            <a:r>
              <a:rPr lang="es-ES_tradnl" b="1" dirty="0" smtClean="0">
                <a:solidFill>
                  <a:srgbClr val="1318DD"/>
                </a:solidFill>
              </a:rPr>
              <a:t>E</a:t>
            </a:r>
            <a:r>
              <a:rPr lang="es-ES_tradnl" dirty="0" smtClean="0">
                <a:solidFill>
                  <a:srgbClr val="1318DD"/>
                </a:solidFill>
              </a:rPr>
              <a:t>scuelas basadas en </a:t>
            </a:r>
            <a:r>
              <a:rPr lang="es-ES" b="1" dirty="0" smtClean="0">
                <a:solidFill>
                  <a:srgbClr val="1318DD"/>
                </a:solidFill>
              </a:rPr>
              <a:t>E</a:t>
            </a:r>
            <a:r>
              <a:rPr lang="es-ES" dirty="0" smtClean="0">
                <a:solidFill>
                  <a:srgbClr val="1318DD"/>
                </a:solidFill>
              </a:rPr>
              <a:t>conomía </a:t>
            </a:r>
            <a:r>
              <a:rPr lang="es-ES" b="1" dirty="0" smtClean="0">
                <a:solidFill>
                  <a:srgbClr val="1318DD"/>
                </a:solidFill>
              </a:rPr>
              <a:t>A</a:t>
            </a:r>
            <a:r>
              <a:rPr lang="es-ES" dirty="0" smtClean="0">
                <a:solidFill>
                  <a:srgbClr val="1318DD"/>
                </a:solidFill>
              </a:rPr>
              <a:t>zul</a:t>
            </a:r>
            <a:r>
              <a:rPr lang="es-ES_tradnl" dirty="0" smtClean="0">
                <a:solidFill>
                  <a:srgbClr val="1318DD"/>
                </a:solidFill>
              </a:rPr>
              <a:t>.</a:t>
            </a:r>
            <a:endParaRPr lang="es-ES" dirty="0" smtClean="0">
              <a:solidFill>
                <a:srgbClr val="1318DD"/>
              </a:solidFill>
            </a:endParaRPr>
          </a:p>
          <a:p>
            <a:pPr algn="just"/>
            <a:endParaRPr lang="es-ES" sz="800" b="1" dirty="0" smtClean="0">
              <a:solidFill>
                <a:srgbClr val="1318DD"/>
              </a:solidFill>
            </a:endParaRPr>
          </a:p>
          <a:p>
            <a:pPr algn="just"/>
            <a:r>
              <a:rPr lang="es-ES" dirty="0" smtClean="0">
                <a:solidFill>
                  <a:srgbClr val="1318DD"/>
                </a:solidFill>
              </a:rPr>
              <a:t>Desde el comienzo las familias participantes darán seguimiento a la construcción de su casa incluso cooperando en la misma con sus propias manos, caso que quieran… pues esta técnica de </a:t>
            </a:r>
            <a:r>
              <a:rPr lang="es-ES" u="sng" dirty="0" smtClean="0">
                <a:solidFill>
                  <a:srgbClr val="1318DD"/>
                </a:solidFill>
              </a:rPr>
              <a:t>HIPERADOBE ENRIQUECIDO</a:t>
            </a:r>
            <a:r>
              <a:rPr lang="es-ES" dirty="0" smtClean="0">
                <a:solidFill>
                  <a:srgbClr val="1318DD"/>
                </a:solidFill>
              </a:rPr>
              <a:t> no requiere mano de obra especializada. De eso se trata: de enseñar a </a:t>
            </a:r>
            <a:r>
              <a:rPr lang="es-ES" dirty="0" smtClean="0">
                <a:solidFill>
                  <a:srgbClr val="1318DD"/>
                </a:solidFill>
              </a:rPr>
              <a:t>enseñar y de cooperar todos juntos.</a:t>
            </a:r>
            <a:endParaRPr lang="es-ES" b="1" dirty="0" smtClean="0">
              <a:solidFill>
                <a:srgbClr val="1318DD"/>
              </a:solidFill>
            </a:endParaRPr>
          </a:p>
          <a:p>
            <a:pPr algn="just"/>
            <a:endParaRPr lang="es-ES" dirty="0" smtClean="0">
              <a:solidFill>
                <a:srgbClr val="1318DD"/>
              </a:solidFill>
            </a:endParaRPr>
          </a:p>
          <a:p>
            <a:pPr algn="just"/>
            <a:r>
              <a:rPr lang="es-ES" b="1" dirty="0" smtClean="0">
                <a:solidFill>
                  <a:srgbClr val="1318DD"/>
                </a:solidFill>
              </a:rPr>
              <a:t>Referencias:   </a:t>
            </a:r>
            <a:r>
              <a:rPr lang="es-ES" b="1" dirty="0" smtClean="0">
                <a:solidFill>
                  <a:srgbClr val="1318DD"/>
                </a:solidFill>
                <a:hlinkClick r:id="rId4"/>
              </a:rPr>
              <a:t>https</a:t>
            </a:r>
            <a:r>
              <a:rPr lang="es-ES" b="1" dirty="0">
                <a:solidFill>
                  <a:srgbClr val="1318DD"/>
                </a:solidFill>
                <a:hlinkClick r:id="rId4"/>
              </a:rPr>
              <a:t>://</a:t>
            </a:r>
            <a:r>
              <a:rPr lang="es-ES" b="1" dirty="0" smtClean="0">
                <a:solidFill>
                  <a:srgbClr val="1318DD"/>
                </a:solidFill>
                <a:hlinkClick r:id="rId4"/>
              </a:rPr>
              <a:t>www.youtube.com/watch?v=qmFeI4Jg4uc</a:t>
            </a:r>
            <a:r>
              <a:rPr lang="es-ES" b="1" dirty="0" smtClean="0">
                <a:solidFill>
                  <a:srgbClr val="1318DD"/>
                </a:solidFill>
              </a:rPr>
              <a:t> </a:t>
            </a:r>
            <a:endParaRPr lang="es-ES" b="1" dirty="0" smtClean="0">
              <a:solidFill>
                <a:srgbClr val="1318DD"/>
              </a:solidFill>
            </a:endParaRPr>
          </a:p>
          <a:p>
            <a:pPr algn="just"/>
            <a:endParaRPr lang="es-ES" dirty="0" smtClean="0">
              <a:solidFill>
                <a:srgbClr val="1318DD"/>
              </a:solidFill>
            </a:endParaRPr>
          </a:p>
          <a:p>
            <a:pPr algn="just"/>
            <a:endParaRPr lang="es-ES" dirty="0" smtClean="0">
              <a:solidFill>
                <a:srgbClr val="1318DD"/>
              </a:solidFill>
            </a:endParaRPr>
          </a:p>
          <a:p>
            <a:endParaRPr lang="es-ES" dirty="0"/>
          </a:p>
        </p:txBody>
      </p:sp>
      <p:pic>
        <p:nvPicPr>
          <p:cNvPr id="8" name="Picture 1" descr="F:\PETALOS 6\PROYECTO 6PÉTALOS\SECCIÓN1 DOMO 50m2.jpg"/>
          <p:cNvPicPr>
            <a:picLocks noChangeAspect="1" noChangeArrowheads="1"/>
          </p:cNvPicPr>
          <p:nvPr/>
        </p:nvPicPr>
        <p:blipFill>
          <a:blip r:embed="rId5" cstate="print"/>
          <a:srcRect/>
          <a:stretch>
            <a:fillRect/>
          </a:stretch>
        </p:blipFill>
        <p:spPr bwMode="auto">
          <a:xfrm>
            <a:off x="1187624" y="4797152"/>
            <a:ext cx="3528392" cy="1764195"/>
          </a:xfrm>
          <a:prstGeom prst="rect">
            <a:avLst/>
          </a:prstGeom>
          <a:ln>
            <a:noFill/>
          </a:ln>
          <a:effectLst>
            <a:outerShdw blurRad="292100" dist="139700" dir="2700000" algn="tl" rotWithShape="0">
              <a:srgbClr val="333333">
                <a:alpha val="65000"/>
              </a:srgbClr>
            </a:outerShdw>
          </a:effectLst>
        </p:spPr>
      </p:pic>
      <p:pic>
        <p:nvPicPr>
          <p:cNvPr id="9" name="Picture 1" descr="F:\PETALOS 6\FOTOS CASA-DOMO parte II DEFINITIVAS vimeo\IMG_20161012_121904.jpg"/>
          <p:cNvPicPr>
            <a:picLocks noChangeAspect="1" noChangeArrowheads="1"/>
          </p:cNvPicPr>
          <p:nvPr/>
        </p:nvPicPr>
        <p:blipFill>
          <a:blip r:embed="rId6" cstate="print"/>
          <a:srcRect/>
          <a:stretch>
            <a:fillRect/>
          </a:stretch>
        </p:blipFill>
        <p:spPr bwMode="auto">
          <a:xfrm>
            <a:off x="5724129" y="4797151"/>
            <a:ext cx="2352260" cy="176419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ANEXOS</a:t>
            </a:r>
            <a:endParaRPr lang="es-ES" sz="2400" dirty="0"/>
          </a:p>
        </p:txBody>
      </p:sp>
      <p:sp>
        <p:nvSpPr>
          <p:cNvPr id="4" name="3 CuadroTexto"/>
          <p:cNvSpPr txBox="1"/>
          <p:nvPr/>
        </p:nvSpPr>
        <p:spPr>
          <a:xfrm>
            <a:off x="827584" y="1124744"/>
            <a:ext cx="4536504" cy="5909310"/>
          </a:xfrm>
          <a:prstGeom prst="rect">
            <a:avLst/>
          </a:prstGeom>
          <a:noFill/>
        </p:spPr>
        <p:txBody>
          <a:bodyPr wrap="square" rtlCol="0">
            <a:spAutoFit/>
          </a:bodyPr>
          <a:lstStyle/>
          <a:p>
            <a:pPr algn="just"/>
            <a:endParaRPr lang="en-US" dirty="0" smtClean="0">
              <a:solidFill>
                <a:srgbClr val="1318DD"/>
              </a:solidFill>
            </a:endParaRPr>
          </a:p>
          <a:p>
            <a:r>
              <a:rPr lang="en-US" dirty="0" smtClean="0">
                <a:solidFill>
                  <a:srgbClr val="1318DD"/>
                </a:solidFill>
              </a:rPr>
              <a:t>ANEXO 01-AGRICULTURA Y CULTIVO.</a:t>
            </a:r>
          </a:p>
          <a:p>
            <a:r>
              <a:rPr lang="en-GB" altLang="ja-JP" dirty="0" smtClean="0">
                <a:solidFill>
                  <a:srgbClr val="1318DD"/>
                </a:solidFill>
              </a:rPr>
              <a:t>ANEXO 02-AGUA</a:t>
            </a:r>
            <a:r>
              <a:rPr lang="en-US" dirty="0" smtClean="0">
                <a:solidFill>
                  <a:srgbClr val="1318DD"/>
                </a:solidFill>
              </a:rPr>
              <a:t>.</a:t>
            </a:r>
            <a:endParaRPr lang="es-ES_tradnl" dirty="0" smtClean="0">
              <a:solidFill>
                <a:srgbClr val="1318DD"/>
              </a:solidFill>
            </a:endParaRPr>
          </a:p>
          <a:p>
            <a:r>
              <a:rPr lang="es-ES_tradnl" dirty="0" smtClean="0">
                <a:solidFill>
                  <a:srgbClr val="1318DD"/>
                </a:solidFill>
              </a:rPr>
              <a:t>ANEXO 03-CISTERNAS.</a:t>
            </a:r>
          </a:p>
          <a:p>
            <a:r>
              <a:rPr lang="es-ES_tradnl" dirty="0" smtClean="0">
                <a:solidFill>
                  <a:srgbClr val="1318DD"/>
                </a:solidFill>
              </a:rPr>
              <a:t>ANEXO 04-COMPOSTA.</a:t>
            </a:r>
          </a:p>
          <a:p>
            <a:r>
              <a:rPr lang="es-ES_tradnl" dirty="0" smtClean="0">
                <a:solidFill>
                  <a:srgbClr val="1318DD"/>
                </a:solidFill>
              </a:rPr>
              <a:t>ANEXO 05-CRIANZA DE PECES.</a:t>
            </a:r>
          </a:p>
          <a:p>
            <a:r>
              <a:rPr lang="en-US" dirty="0" smtClean="0">
                <a:solidFill>
                  <a:srgbClr val="1318DD"/>
                </a:solidFill>
              </a:rPr>
              <a:t>ANEXO 06-ECO-GENIALIDADES.</a:t>
            </a:r>
          </a:p>
          <a:p>
            <a:r>
              <a:rPr lang="en-GB" altLang="ja-JP" dirty="0" smtClean="0">
                <a:solidFill>
                  <a:srgbClr val="1318DD"/>
                </a:solidFill>
              </a:rPr>
              <a:t>ANEXO 07-ECO-HABITAT</a:t>
            </a:r>
            <a:r>
              <a:rPr lang="en-US" dirty="0" smtClean="0">
                <a:solidFill>
                  <a:srgbClr val="1318DD"/>
                </a:solidFill>
              </a:rPr>
              <a:t>.</a:t>
            </a:r>
            <a:endParaRPr lang="es-ES_tradnl" dirty="0" smtClean="0">
              <a:solidFill>
                <a:srgbClr val="1318DD"/>
              </a:solidFill>
            </a:endParaRPr>
          </a:p>
          <a:p>
            <a:r>
              <a:rPr lang="es-ES_tradnl" dirty="0" smtClean="0">
                <a:solidFill>
                  <a:srgbClr val="1318DD"/>
                </a:solidFill>
              </a:rPr>
              <a:t>ANEXO 08-ENERGÍA.</a:t>
            </a:r>
          </a:p>
          <a:p>
            <a:r>
              <a:rPr lang="es-ES_tradnl" dirty="0" smtClean="0">
                <a:solidFill>
                  <a:srgbClr val="1318DD"/>
                </a:solidFill>
              </a:rPr>
              <a:t>ANEXO 09-JABÓN.</a:t>
            </a:r>
          </a:p>
          <a:p>
            <a:r>
              <a:rPr lang="es-ES_tradnl" dirty="0" smtClean="0">
                <a:solidFill>
                  <a:srgbClr val="1318DD"/>
                </a:solidFill>
              </a:rPr>
              <a:t>ANEXO 10-MADERA.</a:t>
            </a:r>
          </a:p>
          <a:p>
            <a:r>
              <a:rPr lang="en-US" dirty="0" smtClean="0">
                <a:solidFill>
                  <a:srgbClr val="1318DD"/>
                </a:solidFill>
              </a:rPr>
              <a:t>ANEXO 11-MICROALGAS.</a:t>
            </a:r>
          </a:p>
          <a:p>
            <a:r>
              <a:rPr lang="en-GB" altLang="ja-JP" dirty="0" smtClean="0">
                <a:solidFill>
                  <a:srgbClr val="1318DD"/>
                </a:solidFill>
              </a:rPr>
              <a:t>ANEXO 12-ORINA USO</a:t>
            </a:r>
            <a:r>
              <a:rPr lang="en-US" dirty="0" smtClean="0">
                <a:solidFill>
                  <a:srgbClr val="1318DD"/>
                </a:solidFill>
              </a:rPr>
              <a:t>.</a:t>
            </a:r>
            <a:endParaRPr lang="es-ES_tradnl" dirty="0" smtClean="0">
              <a:solidFill>
                <a:srgbClr val="1318DD"/>
              </a:solidFill>
            </a:endParaRPr>
          </a:p>
          <a:p>
            <a:r>
              <a:rPr lang="es-ES_tradnl" dirty="0" smtClean="0">
                <a:solidFill>
                  <a:srgbClr val="1318DD"/>
                </a:solidFill>
              </a:rPr>
              <a:t>ANEXO 13-PERMACULTURA.</a:t>
            </a:r>
          </a:p>
          <a:p>
            <a:r>
              <a:rPr lang="es-ES_tradnl" dirty="0" smtClean="0">
                <a:solidFill>
                  <a:srgbClr val="1318DD"/>
                </a:solidFill>
              </a:rPr>
              <a:t>ANEXO 14-PINTURAS.</a:t>
            </a:r>
          </a:p>
          <a:p>
            <a:r>
              <a:rPr lang="es-ES_tradnl" dirty="0" smtClean="0">
                <a:solidFill>
                  <a:srgbClr val="1318DD"/>
                </a:solidFill>
              </a:rPr>
              <a:t>ANEXO 15-RECUPERACIÓN MEDIO AMBIENTE.</a:t>
            </a:r>
          </a:p>
          <a:p>
            <a:r>
              <a:rPr lang="en-US" dirty="0" smtClean="0">
                <a:solidFill>
                  <a:srgbClr val="1318DD"/>
                </a:solidFill>
              </a:rPr>
              <a:t>ANEXO 16-SALUD.</a:t>
            </a:r>
          </a:p>
          <a:p>
            <a:r>
              <a:rPr lang="en-GB" altLang="ja-JP" dirty="0" smtClean="0">
                <a:solidFill>
                  <a:srgbClr val="1318DD"/>
                </a:solidFill>
              </a:rPr>
              <a:t>ANEXO 17-SANITARIO SECO</a:t>
            </a:r>
            <a:r>
              <a:rPr lang="en-US" dirty="0" smtClean="0">
                <a:solidFill>
                  <a:srgbClr val="1318DD"/>
                </a:solidFill>
              </a:rPr>
              <a:t>.</a:t>
            </a:r>
            <a:endParaRPr lang="es-ES_tradnl" dirty="0" smtClean="0">
              <a:solidFill>
                <a:srgbClr val="1318DD"/>
              </a:solidFill>
            </a:endParaRPr>
          </a:p>
          <a:p>
            <a:endParaRPr lang="es-ES_tradnl" dirty="0" smtClean="0">
              <a:solidFill>
                <a:srgbClr val="1318DD"/>
              </a:solidFill>
            </a:endParaRPr>
          </a:p>
          <a:p>
            <a:pPr algn="just"/>
            <a:endParaRPr lang="es-ES_tradnl" dirty="0" smtClean="0">
              <a:solidFill>
                <a:srgbClr val="1318DD"/>
              </a:solidFill>
            </a:endParaRPr>
          </a:p>
          <a:p>
            <a:endParaRPr lang="es-ES" dirty="0"/>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12" name="Picture 5" descr="F:\PETALOS 6\logotipo colibri\IMG_20180120_150010.jpg"/>
          <p:cNvPicPr>
            <a:picLocks noChangeAspect="1" noChangeArrowheads="1"/>
          </p:cNvPicPr>
          <p:nvPr/>
        </p:nvPicPr>
        <p:blipFill>
          <a:blip r:embed="rId2" cstate="print"/>
          <a:srcRect/>
          <a:stretch>
            <a:fillRect/>
          </a:stretch>
        </p:blipFill>
        <p:spPr bwMode="auto">
          <a:xfrm>
            <a:off x="89503" y="6065913"/>
            <a:ext cx="594065" cy="792087"/>
          </a:xfrm>
          <a:prstGeom prst="rect">
            <a:avLst/>
          </a:prstGeom>
          <a:noFill/>
        </p:spPr>
      </p:pic>
      <p:pic>
        <p:nvPicPr>
          <p:cNvPr id="13" name="4 Marcador de contenido" descr="sello COLOR GRANDE.jpg"/>
          <p:cNvPicPr>
            <a:picLocks noChangeAspect="1"/>
          </p:cNvPicPr>
          <p:nvPr/>
        </p:nvPicPr>
        <p:blipFill>
          <a:blip r:embed="rId3" cstate="print"/>
          <a:stretch>
            <a:fillRect/>
          </a:stretch>
        </p:blipFill>
        <p:spPr>
          <a:xfrm>
            <a:off x="8572801" y="6237352"/>
            <a:ext cx="463695" cy="504016"/>
          </a:xfrm>
          <a:prstGeom prst="rect">
            <a:avLst/>
          </a:prstGeom>
        </p:spPr>
      </p:pic>
      <p:sp>
        <p:nvSpPr>
          <p:cNvPr id="2" name="AutoShape 2" descr="Imagen relacio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89092" name="Picture 4" descr="Imagen relacionada"/>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272224" y="3237338"/>
            <a:ext cx="2110140" cy="13992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89094" name="Picture 6" descr="Resultado de imagen para RED DE GRANJA ESCUELA"/>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436096" y="1556792"/>
            <a:ext cx="3240360" cy="12961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89096" name="Picture 8" descr="http://www.diariodeciencias.com.ar/wp-content/uploads/2016/11/acuaponia.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283968" y="5733257"/>
            <a:ext cx="1440160" cy="8060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89098" name="Picture 10" descr="Resultado de imagen de COMPOSTA"/>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382364" y="4948012"/>
            <a:ext cx="2031237" cy="15941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5" name="AutoShape 12" descr="Resultado de imagen de ECOTECNOLOGÍA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6" name="AutoShape 14" descr="Resultado de imagen de ECOTECNOLOGÍA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88066" name="Picture 2" descr="F:\PETALOS 6\PROYECTO ANTERIOR OPENING F\girasol01.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810727" y="3237338"/>
            <a:ext cx="1865729" cy="13992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042"/>
            <a:ext cx="8229600" cy="571504"/>
          </a:xfrm>
          <a:ln/>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1800" b="1" dirty="0" smtClean="0">
                <a:solidFill>
                  <a:schemeClr val="bg1"/>
                </a:solidFill>
                <a:latin typeface="Arial" pitchFamily="34" charset="0"/>
                <a:cs typeface="Arial" pitchFamily="34" charset="0"/>
              </a:rPr>
              <a:t> </a:t>
            </a:r>
            <a:r>
              <a:rPr lang="es-ES" sz="2400" b="1" dirty="0" smtClean="0">
                <a:solidFill>
                  <a:schemeClr val="bg1"/>
                </a:solidFill>
                <a:cs typeface="Arial" pitchFamily="34" charset="0"/>
              </a:rPr>
              <a:t>INTRODUCCIÓN</a:t>
            </a:r>
            <a:endParaRPr lang="es-ES" sz="2400" dirty="0"/>
          </a:p>
        </p:txBody>
      </p:sp>
      <p:sp>
        <p:nvSpPr>
          <p:cNvPr id="3" name="2 CuadroTexto"/>
          <p:cNvSpPr txBox="1"/>
          <p:nvPr/>
        </p:nvSpPr>
        <p:spPr>
          <a:xfrm>
            <a:off x="2500298" y="1857364"/>
            <a:ext cx="6143668" cy="4247317"/>
          </a:xfrm>
          <a:prstGeom prst="rect">
            <a:avLst/>
          </a:prstGeom>
          <a:noFill/>
        </p:spPr>
        <p:txBody>
          <a:bodyPr wrap="square" rtlCol="0">
            <a:spAutoFit/>
          </a:bodyPr>
          <a:lstStyle/>
          <a:p>
            <a:pPr algn="just"/>
            <a:r>
              <a:rPr lang="es-ES" dirty="0">
                <a:solidFill>
                  <a:srgbClr val="1318DD"/>
                </a:solidFill>
                <a:cs typeface="Arial" pitchFamily="34" charset="0"/>
              </a:rPr>
              <a:t>Hasta el momento, todos los sistemas implementados en </a:t>
            </a:r>
            <a:r>
              <a:rPr lang="es-ES" dirty="0" smtClean="0">
                <a:solidFill>
                  <a:srgbClr val="1318DD"/>
                </a:solidFill>
                <a:cs typeface="Arial" pitchFamily="34" charset="0"/>
              </a:rPr>
              <a:t>América </a:t>
            </a:r>
            <a:r>
              <a:rPr lang="es-ES" dirty="0">
                <a:solidFill>
                  <a:srgbClr val="1318DD"/>
                </a:solidFill>
                <a:cs typeface="Arial" pitchFamily="34" charset="0"/>
              </a:rPr>
              <a:t>tienden a reproducir las condiciones de las granjas de producción </a:t>
            </a:r>
            <a:r>
              <a:rPr lang="es-ES" dirty="0" smtClean="0">
                <a:solidFill>
                  <a:srgbClr val="1318DD"/>
                </a:solidFill>
                <a:cs typeface="Arial" pitchFamily="34" charset="0"/>
              </a:rPr>
              <a:t>intensiva.</a:t>
            </a:r>
          </a:p>
          <a:p>
            <a:pPr algn="just"/>
            <a:endParaRPr lang="es-ES" dirty="0" smtClean="0">
              <a:solidFill>
                <a:srgbClr val="1318DD"/>
              </a:solidFill>
              <a:cs typeface="Arial" pitchFamily="34" charset="0"/>
            </a:endParaRPr>
          </a:p>
          <a:p>
            <a:pPr algn="just"/>
            <a:r>
              <a:rPr lang="es-ES" dirty="0" smtClean="0">
                <a:solidFill>
                  <a:srgbClr val="1318DD"/>
                </a:solidFill>
                <a:cs typeface="Arial" pitchFamily="34" charset="0"/>
              </a:rPr>
              <a:t>Este </a:t>
            </a:r>
            <a:r>
              <a:rPr lang="es-ES" dirty="0">
                <a:solidFill>
                  <a:srgbClr val="1318DD"/>
                </a:solidFill>
                <a:cs typeface="Arial" pitchFamily="34" charset="0"/>
              </a:rPr>
              <a:t>modo de </a:t>
            </a:r>
            <a:r>
              <a:rPr lang="es-ES" dirty="0" smtClean="0">
                <a:solidFill>
                  <a:srgbClr val="1318DD"/>
                </a:solidFill>
                <a:cs typeface="Arial" pitchFamily="34" charset="0"/>
              </a:rPr>
              <a:t>producir </a:t>
            </a:r>
            <a:r>
              <a:rPr lang="es-ES" dirty="0">
                <a:solidFill>
                  <a:srgbClr val="1318DD"/>
                </a:solidFill>
                <a:cs typeface="Arial" pitchFamily="34" charset="0"/>
              </a:rPr>
              <a:t>los países desarrollados </a:t>
            </a:r>
            <a:r>
              <a:rPr lang="es-ES" dirty="0" smtClean="0">
                <a:solidFill>
                  <a:srgbClr val="1318DD"/>
                </a:solidFill>
                <a:cs typeface="Arial" pitchFamily="34" charset="0"/>
              </a:rPr>
              <a:t>genera </a:t>
            </a:r>
            <a:r>
              <a:rPr lang="es-ES" dirty="0">
                <a:solidFill>
                  <a:srgbClr val="1318DD"/>
                </a:solidFill>
                <a:cs typeface="Arial" pitchFamily="34" charset="0"/>
              </a:rPr>
              <a:t>una serie de desechos que están contaminando de forma masiva, tierras, aguas, mares y aire del planeta</a:t>
            </a:r>
            <a:r>
              <a:rPr lang="es-ES" dirty="0" smtClean="0">
                <a:solidFill>
                  <a:srgbClr val="1318DD"/>
                </a:solidFill>
                <a:cs typeface="Arial" pitchFamily="34" charset="0"/>
              </a:rPr>
              <a:t>, además se </a:t>
            </a:r>
            <a:r>
              <a:rPr lang="es-ES" dirty="0">
                <a:solidFill>
                  <a:srgbClr val="1318DD"/>
                </a:solidFill>
                <a:cs typeface="Arial" pitchFamily="34" charset="0"/>
              </a:rPr>
              <a:t>está gastando mucho tiempo y dinero en depurar estos desechos.</a:t>
            </a:r>
          </a:p>
          <a:p>
            <a:pPr algn="just"/>
            <a:endParaRPr lang="es-ES" dirty="0" smtClean="0">
              <a:solidFill>
                <a:srgbClr val="1318DD"/>
              </a:solidFill>
              <a:cs typeface="Arial" pitchFamily="34" charset="0"/>
            </a:endParaRPr>
          </a:p>
          <a:p>
            <a:pPr algn="just"/>
            <a:r>
              <a:rPr lang="es-ES" dirty="0" smtClean="0">
                <a:solidFill>
                  <a:srgbClr val="1318DD"/>
                </a:solidFill>
                <a:cs typeface="Arial" pitchFamily="34" charset="0"/>
              </a:rPr>
              <a:t>Esta </a:t>
            </a:r>
            <a:r>
              <a:rPr lang="es-ES" dirty="0">
                <a:solidFill>
                  <a:srgbClr val="1318DD"/>
                </a:solidFill>
                <a:cs typeface="Arial" pitchFamily="34" charset="0"/>
              </a:rPr>
              <a:t>forma de </a:t>
            </a:r>
            <a:r>
              <a:rPr lang="es-ES" dirty="0" smtClean="0">
                <a:solidFill>
                  <a:srgbClr val="1318DD"/>
                </a:solidFill>
                <a:cs typeface="Arial" pitchFamily="34" charset="0"/>
              </a:rPr>
              <a:t>actuar, </a:t>
            </a:r>
            <a:r>
              <a:rPr lang="es-ES" dirty="0">
                <a:solidFill>
                  <a:srgbClr val="1318DD"/>
                </a:solidFill>
                <a:cs typeface="Arial" pitchFamily="34" charset="0"/>
              </a:rPr>
              <a:t>es la que provoca la crisis del cambio global en la que están </a:t>
            </a:r>
            <a:r>
              <a:rPr lang="es-ES" dirty="0">
                <a:solidFill>
                  <a:srgbClr val="1318DD"/>
                </a:solidFill>
                <a:latin typeface="+mj-lt"/>
                <a:cs typeface="Arial" pitchFamily="34" charset="0"/>
              </a:rPr>
              <a:t>incluidas la destrucción </a:t>
            </a:r>
            <a:r>
              <a:rPr lang="es-ES" dirty="0" smtClean="0">
                <a:solidFill>
                  <a:srgbClr val="1318DD"/>
                </a:solidFill>
                <a:latin typeface="+mj-lt"/>
                <a:cs typeface="Arial" pitchFamily="34" charset="0"/>
              </a:rPr>
              <a:t>de los hábitats</a:t>
            </a:r>
            <a:r>
              <a:rPr lang="es-ES" dirty="0">
                <a:solidFill>
                  <a:srgbClr val="1318DD"/>
                </a:solidFill>
                <a:latin typeface="+mj-lt"/>
                <a:cs typeface="Arial" pitchFamily="34" charset="0"/>
              </a:rPr>
              <a:t>, la </a:t>
            </a:r>
            <a:r>
              <a:rPr lang="es-ES" dirty="0" smtClean="0">
                <a:solidFill>
                  <a:srgbClr val="1318DD"/>
                </a:solidFill>
                <a:latin typeface="+mj-lt"/>
                <a:cs typeface="Arial" pitchFamily="34" charset="0"/>
              </a:rPr>
              <a:t>contaminación, el calentamiento </a:t>
            </a:r>
            <a:r>
              <a:rPr lang="es-ES" dirty="0">
                <a:solidFill>
                  <a:srgbClr val="1318DD"/>
                </a:solidFill>
                <a:latin typeface="+mj-lt"/>
                <a:cs typeface="Arial" pitchFamily="34" charset="0"/>
              </a:rPr>
              <a:t>global, la pérdida de biodiversidad, la eutrofización de las aguas y acidificación de los </a:t>
            </a:r>
            <a:r>
              <a:rPr lang="es-ES" dirty="0" smtClean="0">
                <a:solidFill>
                  <a:srgbClr val="1318DD"/>
                </a:solidFill>
                <a:latin typeface="+mj-lt"/>
                <a:cs typeface="Arial" pitchFamily="34" charset="0"/>
              </a:rPr>
              <a:t>océanos.</a:t>
            </a:r>
            <a:endParaRPr lang="es-ES" dirty="0">
              <a:solidFill>
                <a:srgbClr val="1318DD"/>
              </a:solidFill>
              <a:latin typeface="+mj-lt"/>
              <a:cs typeface="Arial" pitchFamily="34" charset="0"/>
            </a:endParaRPr>
          </a:p>
          <a:p>
            <a:pPr algn="just"/>
            <a:endParaRPr lang="es-ES" dirty="0">
              <a:solidFill>
                <a:srgbClr val="1318DD"/>
              </a:solidFill>
              <a:latin typeface="Arial" pitchFamily="34" charset="0"/>
              <a:cs typeface="Arial" pitchFamily="34" charset="0"/>
            </a:endParaRPr>
          </a:p>
        </p:txBody>
      </p:sp>
      <p:pic>
        <p:nvPicPr>
          <p:cNvPr id="5" name="4 Imagen" descr="circuitoplacaproces.jpg"/>
          <p:cNvPicPr>
            <a:picLocks noChangeAspect="1"/>
          </p:cNvPicPr>
          <p:nvPr/>
        </p:nvPicPr>
        <p:blipFill>
          <a:blip r:embed="rId2" cstate="print">
            <a:lum bright="20000" contrast="40000"/>
          </a:blip>
          <a:stretch>
            <a:fillRect/>
          </a:stretch>
        </p:blipFill>
        <p:spPr>
          <a:xfrm>
            <a:off x="757258" y="2626322"/>
            <a:ext cx="1438478" cy="1080000"/>
          </a:xfrm>
          <a:prstGeom prst="rect">
            <a:avLst/>
          </a:prstGeom>
          <a:ln>
            <a:noFill/>
          </a:ln>
          <a:effectLst>
            <a:outerShdw blurRad="292100" dist="139700" dir="2700000" algn="tl" rotWithShape="0">
              <a:srgbClr val="333333">
                <a:alpha val="65000"/>
              </a:srgbClr>
            </a:outerShdw>
          </a:effectLst>
        </p:spPr>
      </p:pic>
      <p:pic>
        <p:nvPicPr>
          <p:cNvPr id="6" name="5 Imagen" descr="dineros.jpg"/>
          <p:cNvPicPr>
            <a:picLocks noChangeAspect="1"/>
          </p:cNvPicPr>
          <p:nvPr/>
        </p:nvPicPr>
        <p:blipFill>
          <a:blip r:embed="rId3" cstate="print"/>
          <a:stretch>
            <a:fillRect/>
          </a:stretch>
        </p:blipFill>
        <p:spPr>
          <a:xfrm>
            <a:off x="757258" y="3849198"/>
            <a:ext cx="1438478" cy="1080000"/>
          </a:xfrm>
          <a:prstGeom prst="rect">
            <a:avLst/>
          </a:prstGeom>
          <a:ln>
            <a:noFill/>
          </a:ln>
          <a:effectLst>
            <a:outerShdw blurRad="292100" dist="139700" dir="2700000" algn="tl" rotWithShape="0">
              <a:srgbClr val="333333">
                <a:alpha val="65000"/>
              </a:srgbClr>
            </a:outerShdw>
          </a:effectLst>
        </p:spPr>
      </p:pic>
      <p:pic>
        <p:nvPicPr>
          <p:cNvPr id="7" name="6 Imagen" descr="maiz.jpg"/>
          <p:cNvPicPr>
            <a:picLocks noChangeAspect="1"/>
          </p:cNvPicPr>
          <p:nvPr/>
        </p:nvPicPr>
        <p:blipFill>
          <a:blip r:embed="rId4" cstate="print"/>
          <a:stretch>
            <a:fillRect/>
          </a:stretch>
        </p:blipFill>
        <p:spPr>
          <a:xfrm>
            <a:off x="757258" y="1411876"/>
            <a:ext cx="1438478" cy="1080000"/>
          </a:xfrm>
          <a:prstGeom prst="rect">
            <a:avLst/>
          </a:prstGeom>
          <a:ln>
            <a:noFill/>
          </a:ln>
          <a:effectLst>
            <a:outerShdw blurRad="292100" dist="139700" dir="2700000" algn="tl" rotWithShape="0">
              <a:srgbClr val="333333">
                <a:alpha val="65000"/>
              </a:srgbClr>
            </a:outerShdw>
          </a:effectLst>
        </p:spPr>
      </p:pic>
      <p:pic>
        <p:nvPicPr>
          <p:cNvPr id="10" name="9 Imagen" descr="bote2.jpg"/>
          <p:cNvPicPr>
            <a:picLocks noChangeAspect="1"/>
          </p:cNvPicPr>
          <p:nvPr/>
        </p:nvPicPr>
        <p:blipFill>
          <a:blip r:embed="rId5" cstate="print"/>
          <a:stretch>
            <a:fillRect/>
          </a:stretch>
        </p:blipFill>
        <p:spPr>
          <a:xfrm>
            <a:off x="755736" y="5063644"/>
            <a:ext cx="1440000" cy="1080000"/>
          </a:xfrm>
          <a:prstGeom prst="rect">
            <a:avLst/>
          </a:prstGeom>
          <a:ln>
            <a:noFill/>
          </a:ln>
          <a:effectLst>
            <a:outerShdw blurRad="292100" dist="139700" dir="2700000" algn="tl" rotWithShape="0">
              <a:srgbClr val="333333">
                <a:alpha val="65000"/>
              </a:srgbClr>
            </a:outerShdw>
          </a:effectLst>
        </p:spPr>
      </p:pic>
      <p:pic>
        <p:nvPicPr>
          <p:cNvPr id="9" name="Picture 5" descr="F:\PETALOS 6\logotipo colibri\IMG_20180120_150010.jpg"/>
          <p:cNvPicPr>
            <a:picLocks noChangeAspect="1" noChangeArrowheads="1"/>
          </p:cNvPicPr>
          <p:nvPr/>
        </p:nvPicPr>
        <p:blipFill>
          <a:blip r:embed="rId6" cstate="print"/>
          <a:srcRect/>
          <a:stretch>
            <a:fillRect/>
          </a:stretch>
        </p:blipFill>
        <p:spPr bwMode="auto">
          <a:xfrm>
            <a:off x="89503" y="6065913"/>
            <a:ext cx="594065" cy="792087"/>
          </a:xfrm>
          <a:prstGeom prst="rect">
            <a:avLst/>
          </a:prstGeom>
          <a:noFill/>
        </p:spPr>
      </p:pic>
      <p:pic>
        <p:nvPicPr>
          <p:cNvPr id="11" name="4 Marcador de contenido" descr="sello COLOR GRANDE.jpg"/>
          <p:cNvPicPr>
            <a:picLocks noChangeAspect="1"/>
          </p:cNvPicPr>
          <p:nvPr/>
        </p:nvPicPr>
        <p:blipFill>
          <a:blip r:embed="rId7"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3361513"/>
            <a:ext cx="7929618" cy="3139321"/>
          </a:xfrm>
          <a:prstGeom prst="rect">
            <a:avLst/>
          </a:prstGeom>
          <a:noFill/>
        </p:spPr>
        <p:txBody>
          <a:bodyPr wrap="square" rtlCol="0">
            <a:spAutoFit/>
          </a:bodyPr>
          <a:lstStyle/>
          <a:p>
            <a:pPr algn="just"/>
            <a:r>
              <a:rPr lang="es-ES" dirty="0" smtClean="0">
                <a:solidFill>
                  <a:srgbClr val="1318DD"/>
                </a:solidFill>
                <a:cs typeface="Arial" pitchFamily="34" charset="0"/>
              </a:rPr>
              <a:t>Este </a:t>
            </a:r>
            <a:r>
              <a:rPr lang="es-ES" dirty="0">
                <a:solidFill>
                  <a:srgbClr val="1318DD"/>
                </a:solidFill>
                <a:cs typeface="Arial" pitchFamily="34" charset="0"/>
              </a:rPr>
              <a:t>proyecto plantea realizar </a:t>
            </a:r>
            <a:r>
              <a:rPr lang="es-ES" dirty="0" smtClean="0">
                <a:solidFill>
                  <a:srgbClr val="1318DD"/>
                </a:solidFill>
                <a:cs typeface="Arial" pitchFamily="34" charset="0"/>
              </a:rPr>
              <a:t>actuaciones distintas, </a:t>
            </a:r>
            <a:r>
              <a:rPr lang="es-ES" dirty="0">
                <a:solidFill>
                  <a:srgbClr val="1318DD"/>
                </a:solidFill>
                <a:cs typeface="Arial" pitchFamily="34" charset="0"/>
              </a:rPr>
              <a:t>de forma que la creación de </a:t>
            </a:r>
            <a:r>
              <a:rPr lang="es-ES" dirty="0" smtClean="0">
                <a:solidFill>
                  <a:srgbClr val="1318DD"/>
                </a:solidFill>
                <a:cs typeface="Arial" pitchFamily="34" charset="0"/>
              </a:rPr>
              <a:t>estas </a:t>
            </a:r>
            <a:r>
              <a:rPr lang="es-ES" b="1" dirty="0" smtClean="0">
                <a:solidFill>
                  <a:srgbClr val="1318DD"/>
                </a:solidFill>
                <a:cs typeface="Arial" pitchFamily="34" charset="0"/>
              </a:rPr>
              <a:t>COOPERATIVAS</a:t>
            </a:r>
            <a:r>
              <a:rPr lang="es-ES" dirty="0" smtClean="0">
                <a:solidFill>
                  <a:srgbClr val="1318DD"/>
                </a:solidFill>
                <a:cs typeface="Arial" pitchFamily="34" charset="0"/>
              </a:rPr>
              <a:t> de </a:t>
            </a:r>
            <a:r>
              <a:rPr lang="es-ES" b="1" dirty="0" smtClean="0">
                <a:solidFill>
                  <a:srgbClr val="1318DD"/>
                </a:solidFill>
                <a:cs typeface="Arial" pitchFamily="34" charset="0"/>
              </a:rPr>
              <a:t>Granja-escuela </a:t>
            </a:r>
            <a:r>
              <a:rPr lang="es-ES" dirty="0">
                <a:solidFill>
                  <a:srgbClr val="1318DD"/>
                </a:solidFill>
                <a:cs typeface="Arial" pitchFamily="34" charset="0"/>
              </a:rPr>
              <a:t>aborden el problema desde </a:t>
            </a:r>
            <a:r>
              <a:rPr lang="es-ES" dirty="0" smtClean="0">
                <a:solidFill>
                  <a:srgbClr val="1318DD"/>
                </a:solidFill>
                <a:cs typeface="Arial" pitchFamily="34" charset="0"/>
              </a:rPr>
              <a:t>el </a:t>
            </a:r>
            <a:r>
              <a:rPr lang="es-ES" dirty="0">
                <a:solidFill>
                  <a:srgbClr val="1318DD"/>
                </a:solidFill>
                <a:cs typeface="Arial" pitchFamily="34" charset="0"/>
              </a:rPr>
              <a:t>punto de vista </a:t>
            </a:r>
            <a:r>
              <a:rPr lang="es-ES" dirty="0" smtClean="0">
                <a:solidFill>
                  <a:srgbClr val="1318DD"/>
                </a:solidFill>
                <a:cs typeface="Arial" pitchFamily="34" charset="0"/>
              </a:rPr>
              <a:t>de </a:t>
            </a:r>
            <a:r>
              <a:rPr lang="es-ES" dirty="0">
                <a:solidFill>
                  <a:srgbClr val="1318DD"/>
                </a:solidFill>
                <a:cs typeface="Arial" pitchFamily="34" charset="0"/>
              </a:rPr>
              <a:t>la </a:t>
            </a:r>
            <a:r>
              <a:rPr lang="es-ES" dirty="0" smtClean="0">
                <a:solidFill>
                  <a:srgbClr val="1318DD"/>
                </a:solidFill>
                <a:cs typeface="Arial" pitchFamily="34" charset="0"/>
              </a:rPr>
              <a:t>Economía Azul</a:t>
            </a:r>
            <a:r>
              <a:rPr lang="es-ES" dirty="0">
                <a:solidFill>
                  <a:srgbClr val="1318DD"/>
                </a:solidFill>
                <a:cs typeface="Arial" pitchFamily="34" charset="0"/>
              </a:rPr>
              <a:t>, </a:t>
            </a:r>
            <a:r>
              <a:rPr lang="es-ES" dirty="0" smtClean="0">
                <a:solidFill>
                  <a:srgbClr val="1318DD"/>
                </a:solidFill>
                <a:cs typeface="Arial" pitchFamily="34" charset="0"/>
              </a:rPr>
              <a:t>para que </a:t>
            </a:r>
            <a:r>
              <a:rPr lang="es-ES" dirty="0">
                <a:solidFill>
                  <a:srgbClr val="1318DD"/>
                </a:solidFill>
                <a:cs typeface="Arial" pitchFamily="34" charset="0"/>
              </a:rPr>
              <a:t>los desechos producidos sirvan de materia prima para otros procesos y otros organismos, como ocurre en la naturaleza en la que todos los eslabones son reciclados y todos los procesos son reciclables. </a:t>
            </a:r>
            <a:endParaRPr lang="es-ES" dirty="0" smtClean="0">
              <a:solidFill>
                <a:srgbClr val="1318DD"/>
              </a:solidFill>
              <a:cs typeface="Arial" pitchFamily="34" charset="0"/>
            </a:endParaRPr>
          </a:p>
          <a:p>
            <a:pPr algn="just"/>
            <a:endParaRPr lang="es-ES_tradnl" dirty="0" smtClean="0">
              <a:solidFill>
                <a:srgbClr val="1318DD"/>
              </a:solidFill>
              <a:cs typeface="Arial" pitchFamily="34" charset="0"/>
            </a:endParaRPr>
          </a:p>
          <a:p>
            <a:pPr algn="just"/>
            <a:r>
              <a:rPr lang="es-ES_tradnl" dirty="0" smtClean="0">
                <a:solidFill>
                  <a:srgbClr val="1318DD"/>
                </a:solidFill>
                <a:cs typeface="Arial" pitchFamily="34" charset="0"/>
              </a:rPr>
              <a:t>Así </a:t>
            </a:r>
            <a:r>
              <a:rPr lang="es-ES_tradnl" dirty="0">
                <a:solidFill>
                  <a:srgbClr val="1318DD"/>
                </a:solidFill>
                <a:cs typeface="Arial" pitchFamily="34" charset="0"/>
              </a:rPr>
              <a:t>la </a:t>
            </a:r>
            <a:r>
              <a:rPr lang="es-ES" dirty="0">
                <a:solidFill>
                  <a:srgbClr val="1318DD"/>
                </a:solidFill>
                <a:cs typeface="Arial" pitchFamily="34" charset="0"/>
              </a:rPr>
              <a:t>economía azul </a:t>
            </a:r>
            <a:r>
              <a:rPr lang="es-ES_tradnl" dirty="0">
                <a:solidFill>
                  <a:srgbClr val="1318DD"/>
                </a:solidFill>
                <a:cs typeface="Arial" pitchFamily="34" charset="0"/>
              </a:rPr>
              <a:t>es capaz de aportar soluciones </a:t>
            </a:r>
            <a:r>
              <a:rPr lang="es-ES_tradnl" dirty="0" smtClean="0">
                <a:solidFill>
                  <a:srgbClr val="1318DD"/>
                </a:solidFill>
                <a:cs typeface="Arial" pitchFamily="34" charset="0"/>
              </a:rPr>
              <a:t>innovadoras, </a:t>
            </a:r>
            <a:r>
              <a:rPr lang="es-ES_tradnl" dirty="0">
                <a:solidFill>
                  <a:srgbClr val="1318DD"/>
                </a:solidFill>
                <a:cs typeface="Arial" pitchFamily="34" charset="0"/>
              </a:rPr>
              <a:t>elegantes para hacer frente a desafíos económicos y medioambientales en países con </a:t>
            </a:r>
            <a:r>
              <a:rPr lang="es-ES_tradnl" dirty="0" smtClean="0">
                <a:solidFill>
                  <a:srgbClr val="1318DD"/>
                </a:solidFill>
                <a:cs typeface="Arial" pitchFamily="34" charset="0"/>
              </a:rPr>
              <a:t>pocos y medios </a:t>
            </a:r>
            <a:r>
              <a:rPr lang="es-ES_tradnl" dirty="0">
                <a:solidFill>
                  <a:srgbClr val="1318DD"/>
                </a:solidFill>
                <a:cs typeface="Arial" pitchFamily="34" charset="0"/>
              </a:rPr>
              <a:t>recursos, mejorando significativamente la eficiencia y la rentabilidad de muchos procesos productivos. </a:t>
            </a:r>
            <a:endParaRPr lang="es-ES" dirty="0">
              <a:solidFill>
                <a:srgbClr val="1318DD"/>
              </a:solidFill>
              <a:cs typeface="Arial" pitchFamily="34" charset="0"/>
            </a:endParaRPr>
          </a:p>
          <a:p>
            <a:pPr algn="just"/>
            <a:endParaRPr lang="es-ES" dirty="0">
              <a:solidFill>
                <a:srgbClr val="1318DD"/>
              </a:solidFill>
              <a:latin typeface="Arial" pitchFamily="34" charset="0"/>
              <a:cs typeface="Arial" pitchFamily="34" charset="0"/>
            </a:endParaRPr>
          </a:p>
        </p:txBody>
      </p:sp>
      <p:pic>
        <p:nvPicPr>
          <p:cNvPr id="7" name="6 Imagen" descr="nubes.jpg"/>
          <p:cNvPicPr>
            <a:picLocks noChangeAspect="1"/>
          </p:cNvPicPr>
          <p:nvPr/>
        </p:nvPicPr>
        <p:blipFill>
          <a:blip r:embed="rId2" cstate="print"/>
          <a:stretch>
            <a:fillRect/>
          </a:stretch>
        </p:blipFill>
        <p:spPr>
          <a:xfrm>
            <a:off x="642910" y="428604"/>
            <a:ext cx="7786742" cy="2714644"/>
          </a:xfrm>
          <a:prstGeom prst="rect">
            <a:avLst/>
          </a:prstGeom>
        </p:spPr>
      </p:pic>
      <p:pic>
        <p:nvPicPr>
          <p:cNvPr id="6" name="Picture 5" descr="F:\PETALOS 6\logotipo colibri\IMG_20180120_150010.jpg"/>
          <p:cNvPicPr>
            <a:picLocks noChangeAspect="1" noChangeArrowheads="1"/>
          </p:cNvPicPr>
          <p:nvPr/>
        </p:nvPicPr>
        <p:blipFill>
          <a:blip r:embed="rId3" cstate="print"/>
          <a:srcRect/>
          <a:stretch>
            <a:fillRect/>
          </a:stretch>
        </p:blipFill>
        <p:spPr bwMode="auto">
          <a:xfrm>
            <a:off x="89503" y="6065913"/>
            <a:ext cx="594065" cy="792087"/>
          </a:xfrm>
          <a:prstGeom prst="rect">
            <a:avLst/>
          </a:prstGeom>
          <a:noFill/>
        </p:spPr>
      </p:pic>
      <p:pic>
        <p:nvPicPr>
          <p:cNvPr id="8" name="4 Marcador de contenido" descr="sello COLOR GRANDE.jpg"/>
          <p:cNvPicPr>
            <a:picLocks noChangeAspect="1"/>
          </p:cNvPicPr>
          <p:nvPr/>
        </p:nvPicPr>
        <p:blipFill>
          <a:blip r:embed="rId4"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642942" y="2780928"/>
            <a:ext cx="7929586" cy="1754326"/>
          </a:xfrm>
          <a:prstGeom prst="rect">
            <a:avLst/>
          </a:prstGeom>
          <a:noFill/>
        </p:spPr>
        <p:txBody>
          <a:bodyPr wrap="square" rtlCol="0">
            <a:spAutoFit/>
          </a:bodyPr>
          <a:lstStyle/>
          <a:p>
            <a:pPr algn="just"/>
            <a:r>
              <a:rPr lang="es-ES_tradnl" dirty="0">
                <a:solidFill>
                  <a:srgbClr val="1318DD"/>
                </a:solidFill>
                <a:cs typeface="Arial" pitchFamily="34" charset="0"/>
              </a:rPr>
              <a:t>Se pretende transferir soluciones </a:t>
            </a:r>
            <a:r>
              <a:rPr lang="es-ES_tradnl" dirty="0" smtClean="0">
                <a:solidFill>
                  <a:srgbClr val="1318DD"/>
                </a:solidFill>
                <a:cs typeface="Arial" pitchFamily="34" charset="0"/>
              </a:rPr>
              <a:t>eco-sustentables </a:t>
            </a:r>
            <a:r>
              <a:rPr lang="es-ES_tradnl" dirty="0">
                <a:solidFill>
                  <a:srgbClr val="1318DD"/>
                </a:solidFill>
                <a:cs typeface="Arial" pitchFamily="34" charset="0"/>
              </a:rPr>
              <a:t>alternativas, que aprovechen de otra manera </a:t>
            </a:r>
            <a:r>
              <a:rPr lang="es-ES_tradnl" dirty="0" smtClean="0">
                <a:solidFill>
                  <a:srgbClr val="1318DD"/>
                </a:solidFill>
                <a:cs typeface="Arial" pitchFamily="34" charset="0"/>
              </a:rPr>
              <a:t>productos innovadores, para </a:t>
            </a:r>
            <a:r>
              <a:rPr lang="es-ES_tradnl" dirty="0">
                <a:solidFill>
                  <a:srgbClr val="1318DD"/>
                </a:solidFill>
                <a:cs typeface="Arial" pitchFamily="34" charset="0"/>
              </a:rPr>
              <a:t>conseguir un desarrollo sostenible </a:t>
            </a:r>
            <a:r>
              <a:rPr lang="es-ES_tradnl" dirty="0" smtClean="0">
                <a:solidFill>
                  <a:srgbClr val="1318DD"/>
                </a:solidFill>
                <a:cs typeface="Arial" pitchFamily="34" charset="0"/>
              </a:rPr>
              <a:t>basado en la utilización </a:t>
            </a:r>
            <a:r>
              <a:rPr lang="es-ES_tradnl" dirty="0">
                <a:solidFill>
                  <a:srgbClr val="1318DD"/>
                </a:solidFill>
                <a:cs typeface="Arial" pitchFamily="34" charset="0"/>
              </a:rPr>
              <a:t>eficiente de </a:t>
            </a:r>
            <a:r>
              <a:rPr lang="es-ES_tradnl" dirty="0" smtClean="0">
                <a:solidFill>
                  <a:srgbClr val="1318DD"/>
                </a:solidFill>
                <a:cs typeface="Arial" pitchFamily="34" charset="0"/>
              </a:rPr>
              <a:t>los materiales autóctonos, manejo responsable e ingenioso de la energía y transferencia de la información que permitirá </a:t>
            </a:r>
            <a:r>
              <a:rPr lang="es-ES_tradnl" dirty="0">
                <a:solidFill>
                  <a:srgbClr val="1318DD"/>
                </a:solidFill>
                <a:cs typeface="Arial" pitchFamily="34" charset="0"/>
              </a:rPr>
              <a:t>crear plataformas de innovación sostenibles y rentables.</a:t>
            </a:r>
            <a:endParaRPr lang="es-ES" dirty="0">
              <a:solidFill>
                <a:srgbClr val="1318DD"/>
              </a:solidFill>
              <a:cs typeface="Arial" pitchFamily="34" charset="0"/>
            </a:endParaRPr>
          </a:p>
          <a:p>
            <a:endParaRPr lang="es-ES" dirty="0"/>
          </a:p>
        </p:txBody>
      </p:sp>
      <p:pic>
        <p:nvPicPr>
          <p:cNvPr id="5" name="4 Imagen" descr="hojasrojas.jpg"/>
          <p:cNvPicPr>
            <a:picLocks noChangeAspect="1"/>
          </p:cNvPicPr>
          <p:nvPr/>
        </p:nvPicPr>
        <p:blipFill>
          <a:blip r:embed="rId2" cstate="print"/>
          <a:stretch>
            <a:fillRect/>
          </a:stretch>
        </p:blipFill>
        <p:spPr>
          <a:xfrm>
            <a:off x="3929058" y="357166"/>
            <a:ext cx="1320000" cy="1980000"/>
          </a:xfrm>
          <a:prstGeom prst="rect">
            <a:avLst/>
          </a:prstGeom>
          <a:ln>
            <a:noFill/>
          </a:ln>
          <a:effectLst>
            <a:outerShdw blurRad="292100" dist="139700" dir="2700000" algn="tl" rotWithShape="0">
              <a:srgbClr val="333333">
                <a:alpha val="65000"/>
              </a:srgbClr>
            </a:outerShdw>
          </a:effectLst>
        </p:spPr>
      </p:pic>
      <p:pic>
        <p:nvPicPr>
          <p:cNvPr id="6" name="5 Imagen" descr="hojaguarocio.jpg"/>
          <p:cNvPicPr>
            <a:picLocks noChangeAspect="1"/>
          </p:cNvPicPr>
          <p:nvPr/>
        </p:nvPicPr>
        <p:blipFill>
          <a:blip r:embed="rId3" cstate="print"/>
          <a:stretch>
            <a:fillRect/>
          </a:stretch>
        </p:blipFill>
        <p:spPr>
          <a:xfrm>
            <a:off x="1071538" y="692696"/>
            <a:ext cx="1917971" cy="1440000"/>
          </a:xfrm>
          <a:prstGeom prst="rect">
            <a:avLst/>
          </a:prstGeom>
          <a:ln>
            <a:noFill/>
          </a:ln>
          <a:effectLst>
            <a:outerShdw blurRad="292100" dist="139700" dir="2700000" algn="tl" rotWithShape="0">
              <a:srgbClr val="333333">
                <a:alpha val="65000"/>
              </a:srgbClr>
            </a:outerShdw>
          </a:effectLst>
        </p:spPr>
      </p:pic>
      <p:pic>
        <p:nvPicPr>
          <p:cNvPr id="9" name="8 Imagen" descr="molinillodeviento.jpg"/>
          <p:cNvPicPr>
            <a:picLocks noChangeAspect="1"/>
          </p:cNvPicPr>
          <p:nvPr/>
        </p:nvPicPr>
        <p:blipFill>
          <a:blip r:embed="rId4" cstate="print"/>
          <a:stretch>
            <a:fillRect/>
          </a:stretch>
        </p:blipFill>
        <p:spPr>
          <a:xfrm>
            <a:off x="6143636" y="764864"/>
            <a:ext cx="1928571" cy="1440000"/>
          </a:xfrm>
          <a:prstGeom prst="rect">
            <a:avLst/>
          </a:prstGeom>
          <a:ln>
            <a:noFill/>
          </a:ln>
          <a:effectLst>
            <a:outerShdw blurRad="292100" dist="139700" dir="2700000" algn="tl" rotWithShape="0">
              <a:srgbClr val="333333">
                <a:alpha val="65000"/>
              </a:srgbClr>
            </a:outerShdw>
          </a:effectLst>
        </p:spPr>
      </p:pic>
      <p:pic>
        <p:nvPicPr>
          <p:cNvPr id="57348" name="Picture 4" descr="Resultado de imagen para compartiendo ariete casero"/>
          <p:cNvPicPr>
            <a:picLocks noChangeAspect="1" noChangeArrowheads="1"/>
          </p:cNvPicPr>
          <p:nvPr/>
        </p:nvPicPr>
        <p:blipFill>
          <a:blip r:embed="rId5" cstate="print"/>
          <a:srcRect/>
          <a:stretch>
            <a:fillRect/>
          </a:stretch>
        </p:blipFill>
        <p:spPr bwMode="auto">
          <a:xfrm>
            <a:off x="1247575" y="4581128"/>
            <a:ext cx="1596233" cy="1952650"/>
          </a:xfrm>
          <a:prstGeom prst="rect">
            <a:avLst/>
          </a:prstGeom>
          <a:ln>
            <a:noFill/>
          </a:ln>
          <a:effectLst>
            <a:outerShdw blurRad="292100" dist="139700" dir="2700000" algn="tl" rotWithShape="0">
              <a:srgbClr val="333333">
                <a:alpha val="65000"/>
              </a:srgbClr>
            </a:outerShdw>
          </a:effectLst>
        </p:spPr>
      </p:pic>
      <p:pic>
        <p:nvPicPr>
          <p:cNvPr id="57350" name="Picture 6" descr="Resultado de imagen para hidroponia casera vertical"/>
          <p:cNvPicPr>
            <a:picLocks noChangeAspect="1" noChangeArrowheads="1"/>
          </p:cNvPicPr>
          <p:nvPr/>
        </p:nvPicPr>
        <p:blipFill>
          <a:blip r:embed="rId6" cstate="print"/>
          <a:srcRect/>
          <a:stretch>
            <a:fillRect/>
          </a:stretch>
        </p:blipFill>
        <p:spPr bwMode="auto">
          <a:xfrm>
            <a:off x="3995936" y="4635134"/>
            <a:ext cx="3240360" cy="1890210"/>
          </a:xfrm>
          <a:prstGeom prst="rect">
            <a:avLst/>
          </a:prstGeom>
          <a:ln>
            <a:noFill/>
          </a:ln>
          <a:effectLst>
            <a:outerShdw blurRad="292100" dist="139700" dir="2700000" algn="tl" rotWithShape="0">
              <a:srgbClr val="333333">
                <a:alpha val="65000"/>
              </a:srgbClr>
            </a:outerShdw>
          </a:effectLst>
        </p:spPr>
      </p:pic>
      <p:pic>
        <p:nvPicPr>
          <p:cNvPr id="10" name="Picture 5" descr="F:\PETALOS 6\logotipo colibri\IMG_20180120_150010.jpg"/>
          <p:cNvPicPr>
            <a:picLocks noChangeAspect="1" noChangeArrowheads="1"/>
          </p:cNvPicPr>
          <p:nvPr/>
        </p:nvPicPr>
        <p:blipFill>
          <a:blip r:embed="rId7" cstate="print"/>
          <a:srcRect/>
          <a:stretch>
            <a:fillRect/>
          </a:stretch>
        </p:blipFill>
        <p:spPr bwMode="auto">
          <a:xfrm>
            <a:off x="89503" y="6065913"/>
            <a:ext cx="594065" cy="792087"/>
          </a:xfrm>
          <a:prstGeom prst="rect">
            <a:avLst/>
          </a:prstGeom>
          <a:noFill/>
        </p:spPr>
      </p:pic>
      <p:pic>
        <p:nvPicPr>
          <p:cNvPr id="11" name="4 Marcador de contenido" descr="sello COLOR GRANDE.jpg"/>
          <p:cNvPicPr>
            <a:picLocks noChangeAspect="1"/>
          </p:cNvPicPr>
          <p:nvPr/>
        </p:nvPicPr>
        <p:blipFill>
          <a:blip r:embed="rId8"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cs typeface="Arial" pitchFamily="34" charset="0"/>
              </a:rPr>
              <a:t> ZONAS DE ACTUACIÓN Y ANTECEDENTES</a:t>
            </a:r>
            <a:endParaRPr lang="es-ES" sz="2400" b="1" dirty="0">
              <a:solidFill>
                <a:schemeClr val="bg1"/>
              </a:solidFill>
              <a:cs typeface="Arial" pitchFamily="34" charset="0"/>
            </a:endParaRPr>
          </a:p>
        </p:txBody>
      </p:sp>
      <p:sp>
        <p:nvSpPr>
          <p:cNvPr id="5" name="4 CuadroTexto"/>
          <p:cNvSpPr txBox="1"/>
          <p:nvPr/>
        </p:nvSpPr>
        <p:spPr>
          <a:xfrm>
            <a:off x="2714612" y="1700808"/>
            <a:ext cx="5929354" cy="4801314"/>
          </a:xfrm>
          <a:prstGeom prst="rect">
            <a:avLst/>
          </a:prstGeom>
          <a:noFill/>
        </p:spPr>
        <p:txBody>
          <a:bodyPr wrap="square" rtlCol="0">
            <a:spAutoFit/>
          </a:bodyPr>
          <a:lstStyle/>
          <a:p>
            <a:pPr algn="just"/>
            <a:r>
              <a:rPr lang="es-ES" dirty="0" smtClean="0">
                <a:solidFill>
                  <a:srgbClr val="1318DD"/>
                </a:solidFill>
                <a:cs typeface="Arial" pitchFamily="34" charset="0"/>
              </a:rPr>
              <a:t>El </a:t>
            </a:r>
            <a:r>
              <a:rPr lang="es-ES" dirty="0">
                <a:solidFill>
                  <a:srgbClr val="1318DD"/>
                </a:solidFill>
                <a:cs typeface="Arial" pitchFamily="34" charset="0"/>
              </a:rPr>
              <a:t>rápido </a:t>
            </a:r>
            <a:r>
              <a:rPr lang="es-ES" dirty="0" smtClean="0">
                <a:solidFill>
                  <a:srgbClr val="1318DD"/>
                </a:solidFill>
                <a:cs typeface="Arial" pitchFamily="34" charset="0"/>
              </a:rPr>
              <a:t>desarrollo industrial </a:t>
            </a:r>
            <a:r>
              <a:rPr lang="es-ES" dirty="0">
                <a:solidFill>
                  <a:srgbClr val="1318DD"/>
                </a:solidFill>
                <a:cs typeface="Arial" pitchFamily="34" charset="0"/>
              </a:rPr>
              <a:t>ha </a:t>
            </a:r>
            <a:r>
              <a:rPr lang="es-ES" dirty="0" smtClean="0">
                <a:solidFill>
                  <a:srgbClr val="1318DD"/>
                </a:solidFill>
                <a:cs typeface="Arial" pitchFamily="34" charset="0"/>
              </a:rPr>
              <a:t>convertido el mundo </a:t>
            </a:r>
            <a:r>
              <a:rPr lang="es-ES" dirty="0">
                <a:solidFill>
                  <a:srgbClr val="1318DD"/>
                </a:solidFill>
                <a:cs typeface="Arial" pitchFamily="34" charset="0"/>
              </a:rPr>
              <a:t>en un lugar de explotación económica y humana, haciendo perder </a:t>
            </a:r>
            <a:r>
              <a:rPr lang="es-ES" dirty="0" smtClean="0">
                <a:solidFill>
                  <a:srgbClr val="1318DD"/>
                </a:solidFill>
                <a:cs typeface="Arial" pitchFamily="34" charset="0"/>
              </a:rPr>
              <a:t>su </a:t>
            </a:r>
            <a:r>
              <a:rPr lang="es-ES" dirty="0">
                <a:solidFill>
                  <a:srgbClr val="1318DD"/>
                </a:solidFill>
                <a:cs typeface="Arial" pitchFamily="34" charset="0"/>
              </a:rPr>
              <a:t>cultura </a:t>
            </a:r>
            <a:r>
              <a:rPr lang="es-ES" dirty="0" smtClean="0">
                <a:solidFill>
                  <a:srgbClr val="1318DD"/>
                </a:solidFill>
                <a:cs typeface="Arial" pitchFamily="34" charset="0"/>
              </a:rPr>
              <a:t>autóctona, sin la aportación de contrapartidas.</a:t>
            </a:r>
          </a:p>
          <a:p>
            <a:pPr algn="just"/>
            <a:endParaRPr lang="es-ES" dirty="0">
              <a:solidFill>
                <a:srgbClr val="1318DD"/>
              </a:solidFill>
              <a:cs typeface="Arial" pitchFamily="34" charset="0"/>
            </a:endParaRPr>
          </a:p>
          <a:p>
            <a:pPr algn="just"/>
            <a:r>
              <a:rPr lang="es-ES" dirty="0">
                <a:solidFill>
                  <a:srgbClr val="1318DD"/>
                </a:solidFill>
                <a:cs typeface="Arial" pitchFamily="34" charset="0"/>
              </a:rPr>
              <a:t>Los tiempos actuales de cambio global hacen necesarios nuevos sistemas económicos y tecnológicos </a:t>
            </a:r>
            <a:r>
              <a:rPr lang="es-ES" dirty="0" smtClean="0">
                <a:solidFill>
                  <a:srgbClr val="1318DD"/>
                </a:solidFill>
                <a:cs typeface="Arial" pitchFamily="34" charset="0"/>
              </a:rPr>
              <a:t>autosostenibles, con </a:t>
            </a:r>
            <a:r>
              <a:rPr lang="es-ES" dirty="0">
                <a:solidFill>
                  <a:srgbClr val="1318DD"/>
                </a:solidFill>
                <a:cs typeface="Arial" pitchFamily="34" charset="0"/>
              </a:rPr>
              <a:t>nuevas </a:t>
            </a:r>
            <a:r>
              <a:rPr lang="es-ES" dirty="0" smtClean="0">
                <a:solidFill>
                  <a:srgbClr val="1318DD"/>
                </a:solidFill>
                <a:cs typeface="Arial" pitchFamily="34" charset="0"/>
              </a:rPr>
              <a:t>aproximaciones basadas </a:t>
            </a:r>
            <a:r>
              <a:rPr lang="es-ES" dirty="0">
                <a:solidFill>
                  <a:srgbClr val="1318DD"/>
                </a:solidFill>
                <a:cs typeface="Arial" pitchFamily="34" charset="0"/>
              </a:rPr>
              <a:t>en economía azul </a:t>
            </a:r>
            <a:r>
              <a:rPr lang="es-ES" dirty="0" smtClean="0">
                <a:solidFill>
                  <a:srgbClr val="1318DD"/>
                </a:solidFill>
                <a:cs typeface="Arial" pitchFamily="34" charset="0"/>
              </a:rPr>
              <a:t>que resultan </a:t>
            </a:r>
            <a:r>
              <a:rPr lang="es-ES" dirty="0">
                <a:solidFill>
                  <a:srgbClr val="1318DD"/>
                </a:solidFill>
                <a:cs typeface="Arial" pitchFamily="34" charset="0"/>
              </a:rPr>
              <a:t>particularmente adecuadas para </a:t>
            </a:r>
            <a:r>
              <a:rPr lang="es-ES" dirty="0" smtClean="0">
                <a:solidFill>
                  <a:srgbClr val="FF0000"/>
                </a:solidFill>
                <a:cs typeface="Arial" pitchFamily="34" charset="0"/>
              </a:rPr>
              <a:t>México</a:t>
            </a:r>
            <a:r>
              <a:rPr lang="es-ES" dirty="0" smtClean="0">
                <a:solidFill>
                  <a:srgbClr val="1318DD"/>
                </a:solidFill>
                <a:cs typeface="Arial" pitchFamily="34" charset="0"/>
              </a:rPr>
              <a:t>.</a:t>
            </a:r>
          </a:p>
          <a:p>
            <a:pPr algn="just"/>
            <a:endParaRPr lang="es-ES" dirty="0">
              <a:solidFill>
                <a:srgbClr val="1318DD"/>
              </a:solidFill>
              <a:cs typeface="Arial" pitchFamily="34" charset="0"/>
            </a:endParaRPr>
          </a:p>
          <a:p>
            <a:pPr algn="just"/>
            <a:r>
              <a:rPr lang="es-ES" dirty="0">
                <a:solidFill>
                  <a:srgbClr val="1318DD"/>
                </a:solidFill>
                <a:cs typeface="Arial" pitchFamily="34" charset="0"/>
              </a:rPr>
              <a:t>La economía </a:t>
            </a:r>
            <a:r>
              <a:rPr lang="es-ES" dirty="0" smtClean="0">
                <a:solidFill>
                  <a:srgbClr val="1318DD"/>
                </a:solidFill>
                <a:cs typeface="Arial" pitchFamily="34" charset="0"/>
              </a:rPr>
              <a:t>azul está inspirada en la Tierra y </a:t>
            </a:r>
            <a:r>
              <a:rPr lang="es-ES" dirty="0">
                <a:solidFill>
                  <a:srgbClr val="1318DD"/>
                </a:solidFill>
                <a:cs typeface="Arial" pitchFamily="34" charset="0"/>
              </a:rPr>
              <a:t>se basa en simular el funcionamiento </a:t>
            </a:r>
            <a:r>
              <a:rPr lang="es-ES" dirty="0" smtClean="0">
                <a:solidFill>
                  <a:srgbClr val="1318DD"/>
                </a:solidFill>
                <a:cs typeface="Arial" pitchFamily="34" charset="0"/>
              </a:rPr>
              <a:t>que </a:t>
            </a:r>
            <a:r>
              <a:rPr lang="es-ES" dirty="0">
                <a:solidFill>
                  <a:srgbClr val="1318DD"/>
                </a:solidFill>
                <a:cs typeface="Arial" pitchFamily="34" charset="0"/>
              </a:rPr>
              <a:t>tienen los ecosistemas en nuestra </a:t>
            </a:r>
            <a:r>
              <a:rPr lang="es-ES" dirty="0" smtClean="0">
                <a:solidFill>
                  <a:srgbClr val="1318DD"/>
                </a:solidFill>
                <a:cs typeface="Arial" pitchFamily="34" charset="0"/>
              </a:rPr>
              <a:t>economía para que resulten </a:t>
            </a:r>
            <a:r>
              <a:rPr lang="es-ES" dirty="0">
                <a:solidFill>
                  <a:srgbClr val="1318DD"/>
                </a:solidFill>
                <a:cs typeface="Arial" pitchFamily="34" charset="0"/>
              </a:rPr>
              <a:t>sostenibles y no se generan residuos, o estos </a:t>
            </a:r>
            <a:r>
              <a:rPr lang="es-ES" dirty="0" smtClean="0">
                <a:solidFill>
                  <a:srgbClr val="1318DD"/>
                </a:solidFill>
                <a:cs typeface="Arial" pitchFamily="34" charset="0"/>
              </a:rPr>
              <a:t>sean aprovechables.</a:t>
            </a:r>
          </a:p>
          <a:p>
            <a:pPr algn="just"/>
            <a:endParaRPr lang="es-ES_tradnl" b="1" dirty="0" smtClean="0">
              <a:solidFill>
                <a:srgbClr val="1318DD"/>
              </a:solidFill>
              <a:cs typeface="Arial" pitchFamily="34" charset="0"/>
            </a:endParaRPr>
          </a:p>
          <a:p>
            <a:pPr algn="just"/>
            <a:r>
              <a:rPr lang="es-ES_tradnl" b="1" dirty="0" smtClean="0">
                <a:solidFill>
                  <a:srgbClr val="1318DD"/>
                </a:solidFill>
                <a:cs typeface="Arial" pitchFamily="34" charset="0"/>
              </a:rPr>
              <a:t>Referencia:</a:t>
            </a:r>
          </a:p>
          <a:p>
            <a:pPr algn="just"/>
            <a:r>
              <a:rPr lang="es-ES" b="1" dirty="0" smtClean="0">
                <a:solidFill>
                  <a:srgbClr val="1318DD"/>
                </a:solidFill>
                <a:cs typeface="Arial" pitchFamily="34" charset="0"/>
                <a:hlinkClick r:id="rId2"/>
              </a:rPr>
              <a:t>https://es.wikipedia.org/wiki/The_Blue_Economy</a:t>
            </a:r>
            <a:r>
              <a:rPr lang="es-ES" b="1" dirty="0" smtClean="0">
                <a:solidFill>
                  <a:srgbClr val="1318DD"/>
                </a:solidFill>
                <a:cs typeface="Arial" pitchFamily="34" charset="0"/>
              </a:rPr>
              <a:t> </a:t>
            </a:r>
          </a:p>
          <a:p>
            <a:pPr algn="just"/>
            <a:endParaRPr lang="es-ES" dirty="0">
              <a:solidFill>
                <a:srgbClr val="1318DD"/>
              </a:solidFill>
              <a:cs typeface="Arial" pitchFamily="34" charset="0"/>
            </a:endParaRPr>
          </a:p>
        </p:txBody>
      </p:sp>
      <p:pic>
        <p:nvPicPr>
          <p:cNvPr id="10" name="Picture 6" descr="Resultado de imagen para casas ecologicas de hiperadobe"/>
          <p:cNvPicPr>
            <a:picLocks noChangeAspect="1" noChangeArrowheads="1"/>
          </p:cNvPicPr>
          <p:nvPr/>
        </p:nvPicPr>
        <p:blipFill>
          <a:blip r:embed="rId3" cstate="print"/>
          <a:srcRect/>
          <a:stretch>
            <a:fillRect/>
          </a:stretch>
        </p:blipFill>
        <p:spPr bwMode="auto">
          <a:xfrm>
            <a:off x="467544" y="1844824"/>
            <a:ext cx="2016224" cy="1800200"/>
          </a:xfrm>
          <a:prstGeom prst="rect">
            <a:avLst/>
          </a:prstGeom>
          <a:ln>
            <a:noFill/>
          </a:ln>
          <a:effectLst>
            <a:outerShdw blurRad="292100" dist="139700" dir="2700000" algn="tl" rotWithShape="0">
              <a:srgbClr val="333333">
                <a:alpha val="65000"/>
              </a:srgbClr>
            </a:outerShdw>
          </a:effectLst>
        </p:spPr>
      </p:pic>
      <p:pic>
        <p:nvPicPr>
          <p:cNvPr id="63490" name="Picture 2" descr="La Economía Azul de Gunter Pauli"/>
          <p:cNvPicPr>
            <a:picLocks noChangeAspect="1" noChangeArrowheads="1"/>
          </p:cNvPicPr>
          <p:nvPr/>
        </p:nvPicPr>
        <p:blipFill>
          <a:blip r:embed="rId4" cstate="print"/>
          <a:srcRect/>
          <a:stretch>
            <a:fillRect/>
          </a:stretch>
        </p:blipFill>
        <p:spPr bwMode="auto">
          <a:xfrm>
            <a:off x="467544" y="4077073"/>
            <a:ext cx="2016224" cy="1728191"/>
          </a:xfrm>
          <a:prstGeom prst="rect">
            <a:avLst/>
          </a:prstGeom>
          <a:ln>
            <a:noFill/>
          </a:ln>
          <a:effectLst>
            <a:outerShdw blurRad="292100" dist="139700" dir="2700000" algn="tl" rotWithShape="0">
              <a:srgbClr val="333333">
                <a:alpha val="65000"/>
              </a:srgbClr>
            </a:outerShdw>
          </a:effectLst>
        </p:spPr>
      </p:pic>
      <p:pic>
        <p:nvPicPr>
          <p:cNvPr id="7" name="Picture 5" descr="F:\PETALOS 6\logotipo colibri\IMG_20180120_150010.jpg"/>
          <p:cNvPicPr>
            <a:picLocks noChangeAspect="1" noChangeArrowheads="1"/>
          </p:cNvPicPr>
          <p:nvPr/>
        </p:nvPicPr>
        <p:blipFill>
          <a:blip r:embed="rId5" cstate="print"/>
          <a:srcRect/>
          <a:stretch>
            <a:fillRect/>
          </a:stretch>
        </p:blipFill>
        <p:spPr bwMode="auto">
          <a:xfrm>
            <a:off x="89503" y="6065913"/>
            <a:ext cx="594065" cy="792087"/>
          </a:xfrm>
          <a:prstGeom prst="rect">
            <a:avLst/>
          </a:prstGeom>
          <a:noFill/>
        </p:spPr>
      </p:pic>
      <p:pic>
        <p:nvPicPr>
          <p:cNvPr id="8" name="4 Marcador de contenido" descr="sello COLOR GRANDE.jpg"/>
          <p:cNvPicPr>
            <a:picLocks noChangeAspect="1"/>
          </p:cNvPicPr>
          <p:nvPr/>
        </p:nvPicPr>
        <p:blipFill>
          <a:blip r:embed="rId6"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cs typeface="Arial" pitchFamily="34" charset="0"/>
              </a:rPr>
              <a:t> ZONAS DE ACTUACIÓN Y ANTECEDENTES</a:t>
            </a:r>
            <a:endParaRPr lang="es-ES" sz="2400" b="1" dirty="0">
              <a:cs typeface="Arial" pitchFamily="34" charset="0"/>
            </a:endParaRPr>
          </a:p>
        </p:txBody>
      </p:sp>
      <p:sp>
        <p:nvSpPr>
          <p:cNvPr id="6" name="5 CuadroTexto"/>
          <p:cNvSpPr txBox="1"/>
          <p:nvPr/>
        </p:nvSpPr>
        <p:spPr>
          <a:xfrm>
            <a:off x="2643174" y="1412776"/>
            <a:ext cx="5929322" cy="5355312"/>
          </a:xfrm>
          <a:prstGeom prst="rect">
            <a:avLst/>
          </a:prstGeom>
          <a:noFill/>
          <a:effectLst/>
        </p:spPr>
        <p:txBody>
          <a:bodyPr wrap="square" rtlCol="0">
            <a:spAutoFit/>
          </a:bodyPr>
          <a:lstStyle/>
          <a:p>
            <a:pPr algn="just"/>
            <a:r>
              <a:rPr lang="es-ES_tradnl" dirty="0">
                <a:solidFill>
                  <a:srgbClr val="1318DD"/>
                </a:solidFill>
                <a:cs typeface="Arial" pitchFamily="34" charset="0"/>
              </a:rPr>
              <a:t>El marco de este proyecto es </a:t>
            </a:r>
            <a:r>
              <a:rPr lang="es-ES_tradnl" dirty="0" smtClean="0">
                <a:solidFill>
                  <a:srgbClr val="FF0000"/>
                </a:solidFill>
                <a:cs typeface="Arial" pitchFamily="34" charset="0"/>
              </a:rPr>
              <a:t>México y Latinoamérica</a:t>
            </a:r>
            <a:r>
              <a:rPr lang="es-ES_tradnl" dirty="0" smtClean="0">
                <a:solidFill>
                  <a:srgbClr val="1318DD"/>
                </a:solidFill>
                <a:cs typeface="Arial" pitchFamily="34" charset="0"/>
              </a:rPr>
              <a:t>, por el interés que supone la implementación de estas prácticas aplicadas desde la perspectiva eco-sostenible y enfocadas al empoderamiento de la mujer.</a:t>
            </a:r>
            <a:endParaRPr lang="es-ES" dirty="0">
              <a:solidFill>
                <a:srgbClr val="1318DD"/>
              </a:solidFill>
              <a:cs typeface="Arial" pitchFamily="34" charset="0"/>
            </a:endParaRPr>
          </a:p>
          <a:p>
            <a:pPr algn="just"/>
            <a:endParaRPr lang="es-ES" dirty="0" smtClean="0">
              <a:solidFill>
                <a:srgbClr val="1318DD"/>
              </a:solidFill>
              <a:cs typeface="Arial" pitchFamily="34" charset="0"/>
            </a:endParaRPr>
          </a:p>
          <a:p>
            <a:r>
              <a:rPr lang="es-ES" dirty="0" smtClean="0">
                <a:solidFill>
                  <a:srgbClr val="1318DD"/>
                </a:solidFill>
              </a:rPr>
              <a:t>Queremos crear como primera medida un Centro Residencial piloto de Capacitación Autosustentable en </a:t>
            </a:r>
            <a:r>
              <a:rPr lang="es-ES" dirty="0" smtClean="0">
                <a:solidFill>
                  <a:srgbClr val="FF0000"/>
                </a:solidFill>
              </a:rPr>
              <a:t>México</a:t>
            </a:r>
            <a:r>
              <a:rPr lang="es-ES" dirty="0" smtClean="0">
                <a:solidFill>
                  <a:srgbClr val="1318DD"/>
                </a:solidFill>
              </a:rPr>
              <a:t> como nuestro país de partida, que permita el apoyo y la coordinación de las restantes granjas escuela integrantes de la </a:t>
            </a:r>
            <a:r>
              <a:rPr lang="es-ES" b="1" dirty="0" smtClean="0">
                <a:solidFill>
                  <a:srgbClr val="1318DD"/>
                </a:solidFill>
              </a:rPr>
              <a:t>RED </a:t>
            </a:r>
            <a:r>
              <a:rPr lang="es-ES" dirty="0" smtClean="0">
                <a:solidFill>
                  <a:srgbClr val="1318DD"/>
                </a:solidFill>
              </a:rPr>
              <a:t>de</a:t>
            </a:r>
            <a:r>
              <a:rPr lang="es-ES" b="1" dirty="0" smtClean="0">
                <a:solidFill>
                  <a:srgbClr val="1318DD"/>
                </a:solidFill>
              </a:rPr>
              <a:t> </a:t>
            </a:r>
            <a:r>
              <a:rPr lang="es-ES" dirty="0" smtClean="0">
                <a:solidFill>
                  <a:srgbClr val="1318DD"/>
                </a:solidFill>
              </a:rPr>
              <a:t>Granjas Escuela que llamaremos </a:t>
            </a:r>
            <a:r>
              <a:rPr lang="es-ES_tradnl" b="1" dirty="0" smtClean="0">
                <a:solidFill>
                  <a:srgbClr val="1318DD"/>
                </a:solidFill>
              </a:rPr>
              <a:t>REDESGEA </a:t>
            </a:r>
            <a:r>
              <a:rPr lang="es-ES_tradnl" b="1" dirty="0" smtClean="0">
                <a:solidFill>
                  <a:srgbClr val="1318DD"/>
                </a:solidFill>
              </a:rPr>
              <a:t>R</a:t>
            </a:r>
            <a:r>
              <a:rPr lang="es-ES_tradnl" dirty="0" smtClean="0">
                <a:solidFill>
                  <a:srgbClr val="1318DD"/>
                </a:solidFill>
              </a:rPr>
              <a:t>ed </a:t>
            </a:r>
            <a:r>
              <a:rPr lang="es-ES_tradnl" b="1" dirty="0" smtClean="0">
                <a:solidFill>
                  <a:srgbClr val="1318DD"/>
                </a:solidFill>
              </a:rPr>
              <a:t>E</a:t>
            </a:r>
            <a:r>
              <a:rPr lang="es-ES_tradnl" dirty="0" smtClean="0">
                <a:solidFill>
                  <a:srgbClr val="1318DD"/>
                </a:solidFill>
              </a:rPr>
              <a:t>xponencial de </a:t>
            </a:r>
            <a:r>
              <a:rPr lang="es-ES_tradnl" b="1" dirty="0" smtClean="0">
                <a:solidFill>
                  <a:srgbClr val="1318DD"/>
                </a:solidFill>
              </a:rPr>
              <a:t>D</a:t>
            </a:r>
            <a:r>
              <a:rPr lang="es-ES_tradnl" dirty="0" smtClean="0">
                <a:solidFill>
                  <a:srgbClr val="1318DD"/>
                </a:solidFill>
              </a:rPr>
              <a:t>esarrollo </a:t>
            </a:r>
            <a:r>
              <a:rPr lang="es-ES_tradnl" b="1" dirty="0" smtClean="0">
                <a:solidFill>
                  <a:srgbClr val="1318DD"/>
                </a:solidFill>
              </a:rPr>
              <a:t>E</a:t>
            </a:r>
            <a:r>
              <a:rPr lang="es-ES_tradnl" dirty="0" smtClean="0">
                <a:solidFill>
                  <a:srgbClr val="1318DD"/>
                </a:solidFill>
              </a:rPr>
              <a:t>co </a:t>
            </a:r>
            <a:r>
              <a:rPr lang="es-ES_tradnl" b="1" dirty="0" smtClean="0">
                <a:solidFill>
                  <a:srgbClr val="1318DD"/>
                </a:solidFill>
              </a:rPr>
              <a:t>S</a:t>
            </a:r>
            <a:r>
              <a:rPr lang="es-ES_tradnl" dirty="0" smtClean="0">
                <a:solidFill>
                  <a:srgbClr val="1318DD"/>
                </a:solidFill>
              </a:rPr>
              <a:t>ostenible de </a:t>
            </a:r>
            <a:r>
              <a:rPr lang="es-ES_tradnl" b="1" dirty="0" smtClean="0">
                <a:solidFill>
                  <a:srgbClr val="1318DD"/>
                </a:solidFill>
              </a:rPr>
              <a:t>G</a:t>
            </a:r>
            <a:r>
              <a:rPr lang="es-ES_tradnl" dirty="0" smtClean="0">
                <a:solidFill>
                  <a:srgbClr val="1318DD"/>
                </a:solidFill>
              </a:rPr>
              <a:t>ranjas </a:t>
            </a:r>
            <a:r>
              <a:rPr lang="es-ES_tradnl" b="1" dirty="0" smtClean="0">
                <a:solidFill>
                  <a:srgbClr val="1318DD"/>
                </a:solidFill>
              </a:rPr>
              <a:t>E</a:t>
            </a:r>
            <a:r>
              <a:rPr lang="es-ES_tradnl" dirty="0" smtClean="0">
                <a:solidFill>
                  <a:srgbClr val="1318DD"/>
                </a:solidFill>
              </a:rPr>
              <a:t>scuelas basadas en </a:t>
            </a:r>
            <a:r>
              <a:rPr lang="es-ES" b="1" dirty="0" smtClean="0">
                <a:solidFill>
                  <a:srgbClr val="1318DD"/>
                </a:solidFill>
              </a:rPr>
              <a:t>E</a:t>
            </a:r>
            <a:r>
              <a:rPr lang="es-ES" dirty="0" smtClean="0">
                <a:solidFill>
                  <a:srgbClr val="1318DD"/>
                </a:solidFill>
              </a:rPr>
              <a:t>conomía </a:t>
            </a:r>
            <a:r>
              <a:rPr lang="es-ES" b="1" dirty="0" smtClean="0">
                <a:solidFill>
                  <a:srgbClr val="1318DD"/>
                </a:solidFill>
              </a:rPr>
              <a:t>A</a:t>
            </a:r>
            <a:r>
              <a:rPr lang="es-ES" dirty="0" smtClean="0">
                <a:solidFill>
                  <a:srgbClr val="1318DD"/>
                </a:solidFill>
              </a:rPr>
              <a:t>zul</a:t>
            </a:r>
            <a:r>
              <a:rPr lang="es-ES_tradnl" dirty="0" smtClean="0">
                <a:solidFill>
                  <a:srgbClr val="1318DD"/>
                </a:solidFill>
              </a:rPr>
              <a:t>.</a:t>
            </a:r>
            <a:endParaRPr lang="es-ES_tradnl" dirty="0" smtClean="0">
              <a:solidFill>
                <a:srgbClr val="1318DD"/>
              </a:solidFill>
            </a:endParaRPr>
          </a:p>
          <a:p>
            <a:endParaRPr lang="es-ES_tradnl" dirty="0" smtClean="0">
              <a:solidFill>
                <a:srgbClr val="1318DD"/>
              </a:solidFill>
            </a:endParaRPr>
          </a:p>
          <a:p>
            <a:r>
              <a:rPr lang="es-MX" dirty="0" smtClean="0">
                <a:solidFill>
                  <a:srgbClr val="FF0000"/>
                </a:solidFill>
              </a:rPr>
              <a:t>Según el Instituto Nacional de Estadística y Geografía (INEGI), 3 de cada 10 mujeres mexicanas son madres solteras.</a:t>
            </a:r>
          </a:p>
          <a:p>
            <a:r>
              <a:rPr lang="es-MX" dirty="0" smtClean="0">
                <a:solidFill>
                  <a:srgbClr val="FF0000"/>
                </a:solidFill>
              </a:rPr>
              <a:t>Añadir que aproximadamente el 40% de la población mexicana es pobre y casi un 10% de la población de nuestro querido México vive en pobreza </a:t>
            </a:r>
            <a:r>
              <a:rPr lang="es-MX" dirty="0" smtClean="0">
                <a:solidFill>
                  <a:srgbClr val="FF0000"/>
                </a:solidFill>
              </a:rPr>
              <a:t>extrema…o datos oficiales de su país. </a:t>
            </a:r>
            <a:endParaRPr lang="es-ES" dirty="0">
              <a:solidFill>
                <a:srgbClr val="FF0000"/>
              </a:solidFill>
            </a:endParaRPr>
          </a:p>
        </p:txBody>
      </p:sp>
      <p:sp>
        <p:nvSpPr>
          <p:cNvPr id="64514" name="AutoShape 2" descr="Resultado de imagen para casas ecologicas de hiperado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sp>
        <p:nvSpPr>
          <p:cNvPr id="64516" name="AutoShape 4" descr="Resultado de imagen para casas ecologicas de hiperado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pic>
        <p:nvPicPr>
          <p:cNvPr id="64520" name="Picture 8" descr="Resultado de imagen para mujeres cargando en la cabeza oaxaca"/>
          <p:cNvPicPr>
            <a:picLocks noChangeAspect="1" noChangeArrowheads="1"/>
          </p:cNvPicPr>
          <p:nvPr/>
        </p:nvPicPr>
        <p:blipFill>
          <a:blip r:embed="rId2" cstate="print"/>
          <a:srcRect/>
          <a:stretch>
            <a:fillRect/>
          </a:stretch>
        </p:blipFill>
        <p:spPr bwMode="auto">
          <a:xfrm>
            <a:off x="467544" y="1628800"/>
            <a:ext cx="2016224" cy="2100905"/>
          </a:xfrm>
          <a:prstGeom prst="rect">
            <a:avLst/>
          </a:prstGeom>
          <a:ln>
            <a:noFill/>
          </a:ln>
          <a:effectLst>
            <a:outerShdw blurRad="292100" dist="139700" dir="2700000" algn="tl" rotWithShape="0">
              <a:srgbClr val="333333">
                <a:alpha val="65000"/>
              </a:srgbClr>
            </a:outerShdw>
          </a:effectLst>
        </p:spPr>
      </p:pic>
      <p:sp>
        <p:nvSpPr>
          <p:cNvPr id="64522" name="AutoShape 10" descr="http://info7.blob.core.windows.net.optimalcdn.com/images/2017/05/08/adolescente-embarazo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sp>
        <p:nvSpPr>
          <p:cNvPr id="64524" name="AutoShape 12" descr="http://info7.blob.core.windows.net.optimalcdn.com/images/2017/05/08/adolescente-embarazo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sp>
        <p:nvSpPr>
          <p:cNvPr id="64526" name="AutoShape 14" descr="http://info7.blob.core.windows.net.optimalcdn.com/images/2017/05/08/adolescente-embarazo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pic>
        <p:nvPicPr>
          <p:cNvPr id="17" name="16 Imagen" descr="adolescente-embarazo1.jpg"/>
          <p:cNvPicPr>
            <a:picLocks noChangeAspect="1"/>
          </p:cNvPicPr>
          <p:nvPr/>
        </p:nvPicPr>
        <p:blipFill>
          <a:blip r:embed="rId3" cstate="print"/>
          <a:stretch>
            <a:fillRect/>
          </a:stretch>
        </p:blipFill>
        <p:spPr>
          <a:xfrm>
            <a:off x="467544" y="4149080"/>
            <a:ext cx="2016224" cy="1705372"/>
          </a:xfrm>
          <a:prstGeom prst="rect">
            <a:avLst/>
          </a:prstGeom>
          <a:ln>
            <a:noFill/>
          </a:ln>
          <a:effectLst>
            <a:outerShdw blurRad="292100" dist="139700" dir="2700000" algn="tl" rotWithShape="0">
              <a:srgbClr val="333333">
                <a:alpha val="65000"/>
              </a:srgbClr>
            </a:outerShdw>
          </a:effectLst>
        </p:spPr>
      </p:pic>
      <p:pic>
        <p:nvPicPr>
          <p:cNvPr id="12" name="Picture 5" descr="F:\PETALOS 6\logotipo colibri\IMG_20180120_150010.jpg"/>
          <p:cNvPicPr>
            <a:picLocks noChangeAspect="1" noChangeArrowheads="1"/>
          </p:cNvPicPr>
          <p:nvPr/>
        </p:nvPicPr>
        <p:blipFill>
          <a:blip r:embed="rId4" cstate="print"/>
          <a:srcRect/>
          <a:stretch>
            <a:fillRect/>
          </a:stretch>
        </p:blipFill>
        <p:spPr bwMode="auto">
          <a:xfrm>
            <a:off x="89503" y="6065913"/>
            <a:ext cx="594065" cy="792087"/>
          </a:xfrm>
          <a:prstGeom prst="rect">
            <a:avLst/>
          </a:prstGeom>
          <a:noFill/>
        </p:spPr>
      </p:pic>
      <p:pic>
        <p:nvPicPr>
          <p:cNvPr id="13" name="4 Marcador de contenido" descr="sello COLOR GRANDE.jpg"/>
          <p:cNvPicPr>
            <a:picLocks noChangeAspect="1"/>
          </p:cNvPicPr>
          <p:nvPr/>
        </p:nvPicPr>
        <p:blipFill>
          <a:blip r:embed="rId5"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457200" y="500042"/>
            <a:ext cx="8229600" cy="571504"/>
          </a:xfrm>
        </p:spPr>
        <p:style>
          <a:lnRef idx="0">
            <a:schemeClr val="accent1"/>
          </a:lnRef>
          <a:fillRef idx="3">
            <a:schemeClr val="accent1"/>
          </a:fillRef>
          <a:effectRef idx="3">
            <a:schemeClr val="accent1"/>
          </a:effectRef>
          <a:fontRef idx="minor">
            <a:schemeClr val="lt1"/>
          </a:fontRef>
        </p:style>
        <p:txBody>
          <a:bodyPr>
            <a:normAutofit/>
          </a:bodyPr>
          <a:lstStyle/>
          <a:p>
            <a:pPr algn="l"/>
            <a:r>
              <a:rPr lang="es-ES" sz="2400" b="1" dirty="0" smtClean="0">
                <a:solidFill>
                  <a:schemeClr val="bg1"/>
                </a:solidFill>
                <a:cs typeface="Arial" pitchFamily="34" charset="0"/>
              </a:rPr>
              <a:t> ZONAS DE ACTUACIÓN</a:t>
            </a:r>
            <a:endParaRPr lang="es-ES" sz="2400" dirty="0"/>
          </a:p>
        </p:txBody>
      </p:sp>
      <p:graphicFrame>
        <p:nvGraphicFramePr>
          <p:cNvPr id="4" name="3 Diagrama"/>
          <p:cNvGraphicFramePr/>
          <p:nvPr/>
        </p:nvGraphicFramePr>
        <p:xfrm>
          <a:off x="1547664" y="1412776"/>
          <a:ext cx="6096000" cy="435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13 Llamada de flecha a la izquierda"/>
          <p:cNvSpPr/>
          <p:nvPr/>
        </p:nvSpPr>
        <p:spPr>
          <a:xfrm>
            <a:off x="5868144" y="2276872"/>
            <a:ext cx="2808312" cy="571504"/>
          </a:xfrm>
          <a:prstGeom prst="leftArrowCallout">
            <a:avLst>
              <a:gd name="adj1" fmla="val 25000"/>
              <a:gd name="adj2" fmla="val 25000"/>
              <a:gd name="adj3" fmla="val 25000"/>
              <a:gd name="adj4" fmla="val 86537"/>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t>Proyecto Piloto Matriz</a:t>
            </a:r>
            <a:endParaRPr lang="es-ES" dirty="0"/>
          </a:p>
        </p:txBody>
      </p:sp>
      <p:sp>
        <p:nvSpPr>
          <p:cNvPr id="18" name="17 Llamada de flecha a la izquierda"/>
          <p:cNvSpPr/>
          <p:nvPr/>
        </p:nvSpPr>
        <p:spPr>
          <a:xfrm rot="10800000" flipV="1">
            <a:off x="467544" y="4945728"/>
            <a:ext cx="3744416" cy="571504"/>
          </a:xfrm>
          <a:prstGeom prst="leftArrowCallout">
            <a:avLst>
              <a:gd name="adj1" fmla="val 25000"/>
              <a:gd name="adj2" fmla="val 25000"/>
              <a:gd name="adj3" fmla="val 25000"/>
              <a:gd name="adj4" fmla="val 50683"/>
            </a:avLst>
          </a:prstGeom>
          <a:scene3d>
            <a:camera prst="orthographicFront">
              <a:rot lat="0" lon="0" rev="0"/>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t>REDESGEA</a:t>
            </a:r>
            <a:endParaRPr lang="es-ES" dirty="0"/>
          </a:p>
        </p:txBody>
      </p:sp>
      <p:sp>
        <p:nvSpPr>
          <p:cNvPr id="7" name="6 Llamada de flecha a la izquierda"/>
          <p:cNvSpPr/>
          <p:nvPr/>
        </p:nvSpPr>
        <p:spPr>
          <a:xfrm rot="10800000" flipV="1">
            <a:off x="467544" y="3429000"/>
            <a:ext cx="2245928" cy="571504"/>
          </a:xfrm>
          <a:prstGeom prst="leftArrowCallout">
            <a:avLst>
              <a:gd name="adj1" fmla="val 25000"/>
              <a:gd name="adj2" fmla="val 25000"/>
              <a:gd name="adj3" fmla="val 25000"/>
              <a:gd name="adj4" fmla="val 83683"/>
            </a:avLst>
          </a:prstGeom>
          <a:scene3d>
            <a:camera prst="orthographicFront">
              <a:rot lat="0" lon="0" rev="0"/>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t>REDESGEA</a:t>
            </a:r>
            <a:endParaRPr lang="es-ES" dirty="0"/>
          </a:p>
        </p:txBody>
      </p:sp>
      <p:sp>
        <p:nvSpPr>
          <p:cNvPr id="8" name="7 Llamada de flecha a la izquierda"/>
          <p:cNvSpPr/>
          <p:nvPr/>
        </p:nvSpPr>
        <p:spPr>
          <a:xfrm rot="10800000" flipV="1">
            <a:off x="467544" y="1916832"/>
            <a:ext cx="3168351" cy="571504"/>
          </a:xfrm>
          <a:prstGeom prst="leftArrowCallout">
            <a:avLst>
              <a:gd name="adj1" fmla="val 25000"/>
              <a:gd name="adj2" fmla="val 25000"/>
              <a:gd name="adj3" fmla="val 25000"/>
              <a:gd name="adj4" fmla="val 59503"/>
            </a:avLst>
          </a:prstGeom>
          <a:scene3d>
            <a:camera prst="orthographicFront">
              <a:rot lat="0" lon="0" rev="0"/>
            </a:camera>
            <a:lightRig rig="threePt" dir="t">
              <a:rot lat="0" lon="0" rev="1200000"/>
            </a:lightRig>
          </a:scene3d>
          <a:sp3d>
            <a:bevelT w="63500" h="25400"/>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s-ES" dirty="0" smtClean="0"/>
              <a:t>REDESGEA</a:t>
            </a:r>
            <a:endParaRPr lang="es-ES" dirty="0"/>
          </a:p>
        </p:txBody>
      </p:sp>
      <p:pic>
        <p:nvPicPr>
          <p:cNvPr id="9" name="Picture 5" descr="F:\PETALOS 6\logotipo colibri\IMG_20180120_150010.jpg"/>
          <p:cNvPicPr>
            <a:picLocks noChangeAspect="1" noChangeArrowheads="1"/>
          </p:cNvPicPr>
          <p:nvPr/>
        </p:nvPicPr>
        <p:blipFill>
          <a:blip r:embed="rId7" cstate="print"/>
          <a:srcRect/>
          <a:stretch>
            <a:fillRect/>
          </a:stretch>
        </p:blipFill>
        <p:spPr bwMode="auto">
          <a:xfrm>
            <a:off x="89503" y="6065913"/>
            <a:ext cx="594065" cy="792087"/>
          </a:xfrm>
          <a:prstGeom prst="rect">
            <a:avLst/>
          </a:prstGeom>
          <a:noFill/>
        </p:spPr>
      </p:pic>
      <p:pic>
        <p:nvPicPr>
          <p:cNvPr id="10" name="4 Marcador de contenido" descr="sello COLOR GRANDE.jpg"/>
          <p:cNvPicPr>
            <a:picLocks noChangeAspect="1"/>
          </p:cNvPicPr>
          <p:nvPr/>
        </p:nvPicPr>
        <p:blipFill>
          <a:blip r:embed="rId8" cstate="print"/>
          <a:stretch>
            <a:fillRect/>
          </a:stretch>
        </p:blipFill>
        <p:spPr>
          <a:xfrm>
            <a:off x="8572801" y="6237352"/>
            <a:ext cx="463695" cy="504016"/>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118337</TotalTime>
  <Words>3028</Words>
  <Application>Microsoft Office PowerPoint</Application>
  <PresentationFormat>Presentación en pantalla (4:3)</PresentationFormat>
  <Paragraphs>349</Paragraphs>
  <Slides>35</Slides>
  <Notes>3</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35</vt:i4>
      </vt:variant>
    </vt:vector>
  </HeadingPairs>
  <TitlesOfParts>
    <vt:vector size="37" baseType="lpstr">
      <vt:lpstr>Tema de Office</vt:lpstr>
      <vt:lpstr>Documento</vt:lpstr>
      <vt:lpstr> PREFACIO</vt:lpstr>
      <vt:lpstr>Diapositiva 2</vt:lpstr>
      <vt:lpstr> PRESENTACIÓN</vt:lpstr>
      <vt:lpstr> INTRODUCCIÓN</vt:lpstr>
      <vt:lpstr>Diapositiva 5</vt:lpstr>
      <vt:lpstr>Diapositiva 6</vt:lpstr>
      <vt:lpstr> ZONAS DE ACTUACIÓN Y ANTECEDENTES</vt:lpstr>
      <vt:lpstr> ZONAS DE ACTUACIÓN Y ANTECEDENTES</vt:lpstr>
      <vt:lpstr> ZONAS DE ACTUACIÓN</vt:lpstr>
      <vt:lpstr> OBJETIVO GENERAL</vt:lpstr>
      <vt:lpstr>Diapositiva 11</vt:lpstr>
      <vt:lpstr> OBJETIVO GENERAL</vt:lpstr>
      <vt:lpstr>Diapositiva 13</vt:lpstr>
      <vt:lpstr>Diapositiva 14</vt:lpstr>
      <vt:lpstr>Diapositiva 15</vt:lpstr>
      <vt:lpstr>OBJETIVOS ESPECÍFICOS:                                              FORMACIÓN</vt:lpstr>
      <vt:lpstr>COMUNICACIÓN</vt:lpstr>
      <vt:lpstr>AGRICULTURA</vt:lpstr>
      <vt:lpstr>GANADERÍA</vt:lpstr>
      <vt:lpstr>ACUAPONIA</vt:lpstr>
      <vt:lpstr>BIENESTAR Y SALUD</vt:lpstr>
      <vt:lpstr>BENEFICIOS ESPERADOS</vt:lpstr>
      <vt:lpstr>Diapositiva 23</vt:lpstr>
      <vt:lpstr>BENEFICIOS ESPERADOS</vt:lpstr>
      <vt:lpstr>Diapositiva 25</vt:lpstr>
      <vt:lpstr>Diapositiva 26</vt:lpstr>
      <vt:lpstr>Diapositiva 27</vt:lpstr>
      <vt:lpstr>GENERACIÓN DE RIQUEZA Y EMPLEO</vt:lpstr>
      <vt:lpstr>GENERACIÓN DE RIQUEZA Y EMPLEO</vt:lpstr>
      <vt:lpstr>METODOLOGÍA</vt:lpstr>
      <vt:lpstr>COSTES Y CRONOGRAMA</vt:lpstr>
      <vt:lpstr>COSTES Y CRONOGRAMA</vt:lpstr>
      <vt:lpstr>COSTES Y CRONOGRAMA</vt:lpstr>
      <vt:lpstr>Diapositiva 34</vt:lpstr>
      <vt:lpstr>ANEXOS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REDESGEA</dc:title>
  <dc:creator>Matrox</dc:creator>
  <cp:lastModifiedBy>usu</cp:lastModifiedBy>
  <cp:revision>392</cp:revision>
  <dcterms:created xsi:type="dcterms:W3CDTF">2012-08-02T07:28:02Z</dcterms:created>
  <dcterms:modified xsi:type="dcterms:W3CDTF">2018-05-08T17:20:39Z</dcterms:modified>
</cp:coreProperties>
</file>